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3"/>
  </p:notesMasterIdLst>
  <p:handoutMasterIdLst>
    <p:handoutMasterId r:id="rId14"/>
  </p:handoutMasterIdLst>
  <p:sldIdLst>
    <p:sldId id="268" r:id="rId3"/>
    <p:sldId id="271" r:id="rId4"/>
    <p:sldId id="272" r:id="rId5"/>
    <p:sldId id="273" r:id="rId6"/>
    <p:sldId id="274" r:id="rId7"/>
    <p:sldId id="275" r:id="rId8"/>
    <p:sldId id="276" r:id="rId9"/>
    <p:sldId id="277" r:id="rId10"/>
    <p:sldId id="278" r:id="rId11"/>
    <p:sldId id="270" r:id="rId12"/>
  </p:sldIdLst>
  <p:sldSz cx="9144000" cy="6858000" type="screen4x3"/>
  <p:notesSz cx="6858000" cy="9144000"/>
  <p:embeddedFontLst>
    <p:embeddedFont>
      <p:font typeface="Roboto" panose="02000000000000000000" pitchFamily="2"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Twinkl" panose="02000000000000000000" pitchFamily="2"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3C90"/>
    <a:srgbClr val="9D9CCD"/>
    <a:srgbClr val="4A3682"/>
    <a:srgbClr val="7868AC"/>
    <a:srgbClr val="E5C800"/>
    <a:srgbClr val="B9D36E"/>
    <a:srgbClr val="85BD33"/>
    <a:srgbClr val="21A6F9"/>
    <a:srgbClr val="4DB1E3"/>
    <a:srgbClr val="E341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4" d="100"/>
          <a:sy n="114" d="100"/>
        </p:scale>
        <p:origin x="1506"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12/07/2022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12/07/2022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geography/place-knowledge-geography-subjects-key-stage-1/ks2-countries-and-continents"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resources/geography/place-knowledge-geography-subjects-key-stage-1/ks2-countries-and-continents"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hlinkClick r:id="rId3"/>
          </p:cNvPr>
          <p:cNvSpPr/>
          <p:nvPr userDrawn="1"/>
        </p:nvSpPr>
        <p:spPr>
          <a:xfrm>
            <a:off x="175260" y="6017608"/>
            <a:ext cx="998220" cy="65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hlinkClick r:id="rId3"/>
          </p:cNvPr>
          <p:cNvSpPr/>
          <p:nvPr userDrawn="1"/>
        </p:nvSpPr>
        <p:spPr>
          <a:xfrm>
            <a:off x="175260" y="6017608"/>
            <a:ext cx="998220" cy="657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s://creativecommons.org/licenses/by/2.0/" TargetMode="External"/><Relationship Id="rId3" Type="http://schemas.openxmlformats.org/officeDocument/2006/relationships/image" Target="../media/image11.jpeg"/><Relationship Id="rId7" Type="http://schemas.openxmlformats.org/officeDocument/2006/relationships/hyperlink" Target="https://www.flickr.com/photos/vintage_illustration/" TargetMode="External"/><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hyperlink" Target="https://www.flickr.com/photos/vintage_illustration/46300579682/in/photolist-2dxqzfA-22Ka9HP-xHvZwJ-5UYHZp-oeYnvX-Eq8GLC-c7Binu-ounJoN-cmY9kf-xrJ82T-c7BiMJ-2kUcKS7-xrrK9s-789JWh-4ExNoM-2hjHZJ7-2hjFgHZ-ow91ts-x5LWqw-2hjFgcJ-oeS9Yh-tCqikJ-tnYuXU-2hjH7Mb-wMrgTg-96hZgV-xFMxq9-dWPjtd-xFWGVy-xrCF6K-2hjFgRK-2hjFhpU-tEgkPh-2hjJ1qT-2hjFfC7-2hjFgaj-2hjH9yC-2hjJ2t9-2hjFjii-x5M561-2hjHbpw-2hjFknH-2hjFjuv-2hjHZzK-2hjJ2mk-2hjJ4gH-2hjHaMV-2hjFi7v-xk4YxN-xDNEXr" TargetMode="External"/><Relationship Id="rId5" Type="http://schemas.openxmlformats.org/officeDocument/2006/relationships/image" Target="../media/image13.jpeg"/><Relationship Id="rId10" Type="http://schemas.openxmlformats.org/officeDocument/2006/relationships/image" Target="../media/image15.png"/><Relationship Id="rId4" Type="http://schemas.openxmlformats.org/officeDocument/2006/relationships/image" Target="../media/image12.jpe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3.jp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5.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1.jp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3.jpeg"/><Relationship Id="rId7" Type="http://schemas.openxmlformats.org/officeDocument/2006/relationships/hyperlink" Target="https://creativecommons.org/licenses/by/3.0/deed.en" TargetMode="Externa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hyperlink" Target="https://web.archive.org/web/20161101182728/http:/www.panoramio.com/user/3676734?with_photo_id=127326697" TargetMode="External"/><Relationship Id="rId5" Type="http://schemas.openxmlformats.org/officeDocument/2006/relationships/hyperlink" Target="https://commons.wikimedia.org/wiki/File:Tower_Bridge,_aerial_view_(2015)_-_panoramio.jpg" TargetMode="External"/><Relationship Id="rId10" Type="http://schemas.openxmlformats.org/officeDocument/2006/relationships/image" Target="../media/image15.png"/><Relationship Id="rId4" Type="http://schemas.openxmlformats.org/officeDocument/2006/relationships/image" Target="../media/image34.jpe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15.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3.jp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55648" y="1458335"/>
            <a:ext cx="5824614" cy="4634490"/>
          </a:xfrm>
          <a:prstGeom prst="roundRect">
            <a:avLst>
              <a:gd name="adj" fmla="val 2049"/>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ame Side Corner Rectangle 7"/>
          <p:cNvSpPr/>
          <p:nvPr/>
        </p:nvSpPr>
        <p:spPr>
          <a:xfrm>
            <a:off x="6728579" y="765175"/>
            <a:ext cx="1659770" cy="994306"/>
          </a:xfrm>
          <a:prstGeom prst="round2SameRect">
            <a:avLst>
              <a:gd name="adj1" fmla="val 10651"/>
              <a:gd name="adj2" fmla="val 0"/>
            </a:avLst>
          </a:prstGeom>
          <a:solidFill>
            <a:srgbClr val="4A3682"/>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Which is the </a:t>
            </a:r>
            <a:br>
              <a:rPr lang="en-GB" sz="1600" b="1" dirty="0"/>
            </a:br>
            <a:r>
              <a:rPr lang="en-GB" sz="1600" b="1" dirty="0"/>
              <a:t>matching photograph?</a:t>
            </a:r>
          </a:p>
        </p:txBody>
      </p:sp>
      <p:sp>
        <p:nvSpPr>
          <p:cNvPr id="12" name="Title"/>
          <p:cNvSpPr>
            <a:spLocks noGrp="1"/>
          </p:cNvSpPr>
          <p:nvPr>
            <p:ph type="title"/>
          </p:nvPr>
        </p:nvSpPr>
        <p:spPr>
          <a:xfrm>
            <a:off x="755648" y="765175"/>
            <a:ext cx="5824614" cy="693160"/>
          </a:xfrm>
        </p:spPr>
        <p:txBody>
          <a:bodyPr/>
          <a:lstStyle/>
          <a:p>
            <a:r>
              <a:rPr lang="en-US" sz="3200" dirty="0">
                <a:latin typeface="+mn-lt"/>
              </a:rPr>
              <a:t>Look at this bird’s-eye view.</a:t>
            </a:r>
            <a:endParaRPr lang="en-GB" sz="3200" dirty="0">
              <a:latin typeface="+mn-lt"/>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3055" t="17721" r="3055" b="23642"/>
          <a:stretch/>
        </p:blipFill>
        <p:spPr>
          <a:xfrm>
            <a:off x="984330" y="1666430"/>
            <a:ext cx="5367250" cy="4218300"/>
          </a:xfrm>
          <a:prstGeom prst="rect">
            <a:avLst/>
          </a:prstGeom>
          <a:ln w="38100">
            <a:solidFill>
              <a:schemeClr val="bg1"/>
            </a:solidFill>
          </a:ln>
        </p:spPr>
      </p:pic>
      <p:sp>
        <p:nvSpPr>
          <p:cNvPr id="17" name="Round Same Side Corner Rectangle 16"/>
          <p:cNvSpPr/>
          <p:nvPr/>
        </p:nvSpPr>
        <p:spPr>
          <a:xfrm rot="10800000">
            <a:off x="6728579" y="1759481"/>
            <a:ext cx="1659770" cy="4333344"/>
          </a:xfrm>
          <a:prstGeom prst="round2SameRect">
            <a:avLst>
              <a:gd name="adj1" fmla="val 0"/>
              <a:gd name="adj2" fmla="val 0"/>
            </a:avLst>
          </a:prstGeom>
          <a:solidFill>
            <a:schemeClr val="bg1"/>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16" name="Rectangle 15"/>
          <p:cNvSpPr/>
          <p:nvPr/>
        </p:nvSpPr>
        <p:spPr>
          <a:xfrm>
            <a:off x="6857708" y="187152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857708" y="327746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857708" y="4683408"/>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2480" t="6287" r="12480" b="6287"/>
          <a:stretch/>
        </p:blipFill>
        <p:spPr>
          <a:xfrm>
            <a:off x="6857708" y="1871529"/>
            <a:ext cx="1418601" cy="1286938"/>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21265" b="21265"/>
          <a:stretch/>
        </p:blipFill>
        <p:spPr>
          <a:xfrm>
            <a:off x="6858000" y="3277469"/>
            <a:ext cx="1418309" cy="1286938"/>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t="21264" b="29222"/>
          <a:stretch/>
        </p:blipFill>
        <p:spPr>
          <a:xfrm>
            <a:off x="6857707" y="4679932"/>
            <a:ext cx="1416860" cy="1293891"/>
          </a:xfrm>
          <a:prstGeom prst="rect">
            <a:avLst/>
          </a:prstGeom>
        </p:spPr>
      </p:pic>
      <p:sp>
        <p:nvSpPr>
          <p:cNvPr id="25" name="Title 2">
            <a:extLst>
              <a:ext uri="{FF2B5EF4-FFF2-40B4-BE49-F238E27FC236}">
                <a16:creationId xmlns:a16="http://schemas.microsoft.com/office/drawing/2014/main" id="{A7697262-5601-4023-B08E-475497092739}"/>
              </a:ext>
            </a:extLst>
          </p:cNvPr>
          <p:cNvSpPr>
            <a:spLocks/>
          </p:cNvSpPr>
          <p:nvPr/>
        </p:nvSpPr>
        <p:spPr bwMode="auto">
          <a:xfrm>
            <a:off x="755650" y="6092825"/>
            <a:ext cx="7632700" cy="331759"/>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a:lnSpc>
                <a:spcPct val="90000"/>
              </a:lnSpc>
            </a:pPr>
            <a:r>
              <a:rPr lang="en-GB" sz="800" u="sng" dirty="0">
                <a:solidFill>
                  <a:srgbClr val="009FE3"/>
                </a:solidFill>
                <a:latin typeface="Arial" panose="020B0604020202020204" pitchFamily="34" charset="0"/>
                <a:hlinkClick r:id="rId6"/>
              </a:rPr>
              <a:t>Aerial view of the Washington Monument in </a:t>
            </a:r>
            <a:r>
              <a:rPr lang="en-GB" sz="800" u="sng" dirty="0" err="1">
                <a:solidFill>
                  <a:srgbClr val="009FE3"/>
                </a:solidFill>
                <a:latin typeface="Arial" panose="020B0604020202020204" pitchFamily="34" charset="0"/>
                <a:hlinkClick r:id="rId6"/>
              </a:rPr>
              <a:t>Washington.Original</a:t>
            </a:r>
            <a:r>
              <a:rPr lang="en-GB" sz="800" u="sng" dirty="0">
                <a:solidFill>
                  <a:srgbClr val="009FE3"/>
                </a:solidFill>
                <a:latin typeface="Arial" panose="020B0604020202020204" pitchFamily="34" charset="0"/>
                <a:hlinkClick r:id="rId6"/>
              </a:rPr>
              <a:t> from NASA. Digitally enhanced by rawpixel</a:t>
            </a:r>
            <a:r>
              <a:rPr lang="en-GB" sz="800" dirty="0">
                <a:solidFill>
                  <a:srgbClr val="212124"/>
                </a:solidFill>
                <a:latin typeface="Arial" panose="020B0604020202020204" pitchFamily="34" charset="0"/>
              </a:rPr>
              <a:t>.by  </a:t>
            </a:r>
            <a:r>
              <a:rPr lang="en-GB" sz="800" u="sng" dirty="0" err="1">
                <a:solidFill>
                  <a:srgbClr val="009FE3"/>
                </a:solidFill>
                <a:latin typeface="Arial" panose="020B0604020202020204" pitchFamily="34" charset="0"/>
                <a:hlinkClick r:id="rId7"/>
              </a:rPr>
              <a:t>Rawpixel</a:t>
            </a:r>
            <a:r>
              <a:rPr lang="en-GB" sz="800" u="sng" dirty="0">
                <a:solidFill>
                  <a:srgbClr val="009FE3"/>
                </a:solidFill>
                <a:latin typeface="Arial" panose="020B0604020202020204" pitchFamily="34" charset="0"/>
                <a:hlinkClick r:id="rId7"/>
              </a:rPr>
              <a:t> Ltd</a:t>
            </a:r>
            <a:r>
              <a:rPr lang="en-GB" sz="800" dirty="0">
                <a:solidFill>
                  <a:srgbClr val="212124"/>
                </a:solidFill>
                <a:latin typeface="Arial" panose="020B0604020202020204" pitchFamily="34" charset="0"/>
              </a:rPr>
              <a:t> is licensed under</a:t>
            </a:r>
            <a:r>
              <a:rPr lang="en-GB" sz="800" u="sng" dirty="0">
                <a:solidFill>
                  <a:srgbClr val="009FE3"/>
                </a:solidFill>
                <a:latin typeface="Arial" panose="020B0604020202020204" pitchFamily="34" charset="0"/>
                <a:hlinkClick r:id="rId8"/>
              </a:rPr>
              <a:t> CC-BY2.0</a:t>
            </a:r>
            <a:r>
              <a:rPr lang="en-GB" altLang="en-US" sz="800" dirty="0">
                <a:solidFill>
                  <a:schemeClr val="bg1"/>
                </a:solidFill>
                <a:latin typeface="Roboto" panose="02000000000000000000" pitchFamily="2" charset="0"/>
                <a:ea typeface="Roboto" panose="02000000000000000000" pitchFamily="2" charset="0"/>
                <a:cs typeface="Arial" panose="020B0604020202020204" pitchFamily="34" charset="0"/>
              </a:rPr>
              <a:t>.</a:t>
            </a:r>
          </a:p>
        </p:txBody>
      </p:sp>
      <p:sp>
        <p:nvSpPr>
          <p:cNvPr id="29" name="Teardrop 28"/>
          <p:cNvSpPr/>
          <p:nvPr/>
        </p:nvSpPr>
        <p:spPr>
          <a:xfrm flipH="1">
            <a:off x="6857706" y="1875005"/>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a:t>
            </a:r>
          </a:p>
        </p:txBody>
      </p:sp>
      <p:sp>
        <p:nvSpPr>
          <p:cNvPr id="30" name="Teardrop 29"/>
          <p:cNvSpPr/>
          <p:nvPr/>
        </p:nvSpPr>
        <p:spPr>
          <a:xfrm flipH="1">
            <a:off x="6857705" y="3288480"/>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B</a:t>
            </a:r>
          </a:p>
        </p:txBody>
      </p:sp>
      <p:sp>
        <p:nvSpPr>
          <p:cNvPr id="31" name="Teardrop 30"/>
          <p:cNvSpPr/>
          <p:nvPr/>
        </p:nvSpPr>
        <p:spPr>
          <a:xfrm flipH="1">
            <a:off x="6857705" y="4690362"/>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t>
            </a:r>
          </a:p>
        </p:txBody>
      </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51998" y="2192207"/>
            <a:ext cx="628278" cy="649659"/>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7166" y="3574905"/>
            <a:ext cx="434336" cy="681637"/>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1295" y="4987798"/>
            <a:ext cx="434336" cy="681637"/>
          </a:xfrm>
          <a:prstGeom prst="rect">
            <a:avLst/>
          </a:prstGeom>
        </p:spPr>
      </p:pic>
      <p:sp>
        <p:nvSpPr>
          <p:cNvPr id="35" name="Round Same Side Corner Rectangle 34"/>
          <p:cNvSpPr/>
          <p:nvPr/>
        </p:nvSpPr>
        <p:spPr>
          <a:xfrm>
            <a:off x="5257800" y="1426684"/>
            <a:ext cx="967740" cy="630716"/>
          </a:xfrm>
          <a:prstGeom prst="round2SameRect">
            <a:avLst>
              <a:gd name="adj1" fmla="val 0"/>
              <a:gd name="adj2" fmla="val 28304"/>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Show </a:t>
            </a:r>
            <a:br>
              <a:rPr lang="en-GB" sz="1400" dirty="0"/>
            </a:br>
            <a:r>
              <a:rPr lang="en-GB" sz="1400" dirty="0"/>
              <a:t>Answers</a:t>
            </a:r>
          </a:p>
        </p:txBody>
      </p:sp>
    </p:spTree>
    <p:extLst>
      <p:ext uri="{BB962C8B-B14F-4D97-AF65-F5344CB8AC3E}">
        <p14:creationId xmlns:p14="http://schemas.microsoft.com/office/powerpoint/2010/main" val="339874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33"/>
                                        </p:tgtEl>
                                        <p:attrNameLst>
                                          <p:attrName>r</p:attrName>
                                        </p:attrNameLst>
                                      </p:cBhvr>
                                    </p:animRot>
                                    <p:animRot by="-240000">
                                      <p:cBhvr>
                                        <p:cTn id="16" dur="100" fill="hold">
                                          <p:stCondLst>
                                            <p:cond delay="100"/>
                                          </p:stCondLst>
                                        </p:cTn>
                                        <p:tgtEl>
                                          <p:spTgt spid="33"/>
                                        </p:tgtEl>
                                        <p:attrNameLst>
                                          <p:attrName>r</p:attrName>
                                        </p:attrNameLst>
                                      </p:cBhvr>
                                    </p:animRot>
                                    <p:animRot by="240000">
                                      <p:cBhvr>
                                        <p:cTn id="17" dur="100" fill="hold">
                                          <p:stCondLst>
                                            <p:cond delay="200"/>
                                          </p:stCondLst>
                                        </p:cTn>
                                        <p:tgtEl>
                                          <p:spTgt spid="33"/>
                                        </p:tgtEl>
                                        <p:attrNameLst>
                                          <p:attrName>r</p:attrName>
                                        </p:attrNameLst>
                                      </p:cBhvr>
                                    </p:animRot>
                                    <p:animRot by="-240000">
                                      <p:cBhvr>
                                        <p:cTn id="18" dur="100" fill="hold">
                                          <p:stCondLst>
                                            <p:cond delay="300"/>
                                          </p:stCondLst>
                                        </p:cTn>
                                        <p:tgtEl>
                                          <p:spTgt spid="33"/>
                                        </p:tgtEl>
                                        <p:attrNameLst>
                                          <p:attrName>r</p:attrName>
                                        </p:attrNameLst>
                                      </p:cBhvr>
                                    </p:animRot>
                                    <p:animRot by="120000">
                                      <p:cBhvr>
                                        <p:cTn id="19" dur="100" fill="hold">
                                          <p:stCondLst>
                                            <p:cond delay="400"/>
                                          </p:stCondLst>
                                        </p:cTn>
                                        <p:tgtEl>
                                          <p:spTgt spid="33"/>
                                        </p:tgtEl>
                                        <p:attrNameLst>
                                          <p:attrName>r</p:attrName>
                                        </p:attrNameLst>
                                      </p:cBhvr>
                                    </p:animRo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32" presetClass="emph" presetSubtype="0" fill="hold" nodeType="withEffect">
                                  <p:stCondLst>
                                    <p:cond delay="0"/>
                                  </p:stCondLst>
                                  <p:childTnLst>
                                    <p:animRot by="120000">
                                      <p:cBhvr>
                                        <p:cTn id="24" dur="50" fill="hold">
                                          <p:stCondLst>
                                            <p:cond delay="0"/>
                                          </p:stCondLst>
                                        </p:cTn>
                                        <p:tgtEl>
                                          <p:spTgt spid="34"/>
                                        </p:tgtEl>
                                        <p:attrNameLst>
                                          <p:attrName>r</p:attrName>
                                        </p:attrNameLst>
                                      </p:cBhvr>
                                    </p:animRot>
                                    <p:animRot by="-240000">
                                      <p:cBhvr>
                                        <p:cTn id="25" dur="100" fill="hold">
                                          <p:stCondLst>
                                            <p:cond delay="100"/>
                                          </p:stCondLst>
                                        </p:cTn>
                                        <p:tgtEl>
                                          <p:spTgt spid="34"/>
                                        </p:tgtEl>
                                        <p:attrNameLst>
                                          <p:attrName>r</p:attrName>
                                        </p:attrNameLst>
                                      </p:cBhvr>
                                    </p:animRot>
                                    <p:animRot by="240000">
                                      <p:cBhvr>
                                        <p:cTn id="26" dur="100" fill="hold">
                                          <p:stCondLst>
                                            <p:cond delay="200"/>
                                          </p:stCondLst>
                                        </p:cTn>
                                        <p:tgtEl>
                                          <p:spTgt spid="34"/>
                                        </p:tgtEl>
                                        <p:attrNameLst>
                                          <p:attrName>r</p:attrName>
                                        </p:attrNameLst>
                                      </p:cBhvr>
                                    </p:animRot>
                                    <p:animRot by="-240000">
                                      <p:cBhvr>
                                        <p:cTn id="27" dur="100" fill="hold">
                                          <p:stCondLst>
                                            <p:cond delay="300"/>
                                          </p:stCondLst>
                                        </p:cTn>
                                        <p:tgtEl>
                                          <p:spTgt spid="34"/>
                                        </p:tgtEl>
                                        <p:attrNameLst>
                                          <p:attrName>r</p:attrName>
                                        </p:attrNameLst>
                                      </p:cBhvr>
                                    </p:animRot>
                                    <p:animRot by="120000">
                                      <p:cBhvr>
                                        <p:cTn id="28" dur="100" fill="hold">
                                          <p:stCondLst>
                                            <p:cond delay="400"/>
                                          </p:stCondLst>
                                        </p:cTn>
                                        <p:tgtEl>
                                          <p:spTgt spid="34"/>
                                        </p:tgtEl>
                                        <p:attrNameLst>
                                          <p:attrName>r</p:attrName>
                                        </p:attrNameLst>
                                      </p:cBhvr>
                                    </p:animRot>
                                  </p:childTnLst>
                                </p:cTn>
                              </p:par>
                            </p:childTnLst>
                          </p:cTn>
                        </p:par>
                      </p:childTnLst>
                    </p:cTn>
                  </p:par>
                </p:childTnLst>
              </p:cTn>
              <p:nextCondLst>
                <p:cond evt="onClick" delay="0">
                  <p:tgtEl>
                    <p:spTgt spid="3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55648" y="1458335"/>
            <a:ext cx="5824614" cy="4634490"/>
          </a:xfrm>
          <a:prstGeom prst="roundRect">
            <a:avLst>
              <a:gd name="adj" fmla="val 2049"/>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ame Side Corner Rectangle 7"/>
          <p:cNvSpPr/>
          <p:nvPr/>
        </p:nvSpPr>
        <p:spPr>
          <a:xfrm>
            <a:off x="6728579" y="765175"/>
            <a:ext cx="1659770" cy="994306"/>
          </a:xfrm>
          <a:prstGeom prst="round2SameRect">
            <a:avLst>
              <a:gd name="adj1" fmla="val 10651"/>
              <a:gd name="adj2" fmla="val 0"/>
            </a:avLst>
          </a:prstGeom>
          <a:solidFill>
            <a:srgbClr val="4A3682"/>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Which is the </a:t>
            </a:r>
            <a:br>
              <a:rPr lang="en-GB" sz="1600" b="1" dirty="0"/>
            </a:br>
            <a:r>
              <a:rPr lang="en-GB" sz="1600" b="1" dirty="0"/>
              <a:t>matching photograph?</a:t>
            </a:r>
          </a:p>
        </p:txBody>
      </p:sp>
      <p:sp>
        <p:nvSpPr>
          <p:cNvPr id="12" name="Title"/>
          <p:cNvSpPr>
            <a:spLocks noGrp="1"/>
          </p:cNvSpPr>
          <p:nvPr>
            <p:ph type="title"/>
          </p:nvPr>
        </p:nvSpPr>
        <p:spPr>
          <a:xfrm>
            <a:off x="755648" y="765175"/>
            <a:ext cx="5824614" cy="693160"/>
          </a:xfrm>
        </p:spPr>
        <p:txBody>
          <a:bodyPr/>
          <a:lstStyle/>
          <a:p>
            <a:r>
              <a:rPr lang="en-US" sz="3200" dirty="0">
                <a:latin typeface="+mn-lt"/>
              </a:rPr>
              <a:t>Look at this bird’s-eye view.</a:t>
            </a:r>
            <a:endParaRPr lang="en-GB" sz="3200" dirty="0">
              <a:latin typeface="+mn-lt"/>
            </a:endParaRPr>
          </a:p>
        </p:txBody>
      </p:sp>
      <p:sp>
        <p:nvSpPr>
          <p:cNvPr id="17" name="Round Same Side Corner Rectangle 16"/>
          <p:cNvSpPr/>
          <p:nvPr/>
        </p:nvSpPr>
        <p:spPr>
          <a:xfrm rot="10800000">
            <a:off x="6728579" y="1759481"/>
            <a:ext cx="1659770" cy="4333344"/>
          </a:xfrm>
          <a:prstGeom prst="round2SameRect">
            <a:avLst>
              <a:gd name="adj1" fmla="val 0"/>
              <a:gd name="adj2" fmla="val 0"/>
            </a:avLst>
          </a:prstGeom>
          <a:solidFill>
            <a:schemeClr val="bg1"/>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16" name="Rectangle 15"/>
          <p:cNvSpPr/>
          <p:nvPr/>
        </p:nvSpPr>
        <p:spPr>
          <a:xfrm>
            <a:off x="6857708" y="187152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857708" y="327746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857708" y="4683408"/>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rotWithShape="1">
          <a:blip r:embed="rId2" cstate="print">
            <a:extLst>
              <a:ext uri="{28A0092B-C50C-407E-A947-70E740481C1C}">
                <a14:useLocalDpi xmlns:a14="http://schemas.microsoft.com/office/drawing/2010/main" val="0"/>
              </a:ext>
            </a:extLst>
          </a:blip>
          <a:srcRect t="35365" r="52559"/>
          <a:stretch/>
        </p:blipFill>
        <p:spPr>
          <a:xfrm>
            <a:off x="6857706" y="1871529"/>
            <a:ext cx="1416861" cy="1286938"/>
          </a:xfrm>
          <a:prstGeom prst="rect">
            <a:avLst/>
          </a:prstGeom>
        </p:spPr>
      </p:pic>
      <p:sp>
        <p:nvSpPr>
          <p:cNvPr id="29" name="Teardrop 28"/>
          <p:cNvSpPr/>
          <p:nvPr/>
        </p:nvSpPr>
        <p:spPr>
          <a:xfrm flipH="1">
            <a:off x="6857706" y="1875005"/>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313" b="26815"/>
          <a:stretch/>
        </p:blipFill>
        <p:spPr>
          <a:xfrm>
            <a:off x="6857705" y="3273991"/>
            <a:ext cx="1416862" cy="1286939"/>
          </a:xfrm>
          <a:prstGeom prst="rect">
            <a:avLst/>
          </a:prstGeom>
        </p:spPr>
      </p:pic>
      <p:sp>
        <p:nvSpPr>
          <p:cNvPr id="30" name="Teardrop 29"/>
          <p:cNvSpPr/>
          <p:nvPr/>
        </p:nvSpPr>
        <p:spPr>
          <a:xfrm flipH="1">
            <a:off x="6857705" y="3288480"/>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B</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5711" b="34164"/>
          <a:stretch/>
        </p:blipFill>
        <p:spPr>
          <a:xfrm>
            <a:off x="6857705" y="4683407"/>
            <a:ext cx="1416862" cy="1290415"/>
          </a:xfrm>
          <a:prstGeom prst="rect">
            <a:avLst/>
          </a:prstGeom>
        </p:spPr>
      </p:pic>
      <p:sp>
        <p:nvSpPr>
          <p:cNvPr id="31" name="Teardrop 30"/>
          <p:cNvSpPr/>
          <p:nvPr/>
        </p:nvSpPr>
        <p:spPr>
          <a:xfrm flipH="1">
            <a:off x="6857705" y="4690362"/>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t>
            </a:r>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r="10918" b="46323"/>
          <a:stretch/>
        </p:blipFill>
        <p:spPr>
          <a:xfrm>
            <a:off x="982587" y="1666430"/>
            <a:ext cx="5376181" cy="4218300"/>
          </a:xfrm>
          <a:prstGeom prst="rect">
            <a:avLst/>
          </a:prstGeom>
          <a:ln w="38100">
            <a:solidFill>
              <a:schemeClr val="bg1"/>
            </a:solidFill>
          </a:ln>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1998" y="3601323"/>
            <a:ext cx="628278" cy="649659"/>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7166" y="2174179"/>
            <a:ext cx="434336" cy="681637"/>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1295" y="4987798"/>
            <a:ext cx="434336" cy="681637"/>
          </a:xfrm>
          <a:prstGeom prst="rect">
            <a:avLst/>
          </a:prstGeom>
        </p:spPr>
      </p:pic>
      <p:sp>
        <p:nvSpPr>
          <p:cNvPr id="40" name="Round Same Side Corner Rectangle 39"/>
          <p:cNvSpPr/>
          <p:nvPr/>
        </p:nvSpPr>
        <p:spPr>
          <a:xfrm>
            <a:off x="5257800" y="1426684"/>
            <a:ext cx="967740" cy="630716"/>
          </a:xfrm>
          <a:prstGeom prst="round2SameRect">
            <a:avLst>
              <a:gd name="adj1" fmla="val 0"/>
              <a:gd name="adj2" fmla="val 28304"/>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Show </a:t>
            </a:r>
            <a:br>
              <a:rPr lang="en-GB" sz="1400" dirty="0"/>
            </a:br>
            <a:r>
              <a:rPr lang="en-GB" sz="1400" dirty="0"/>
              <a:t>Answers</a:t>
            </a:r>
          </a:p>
        </p:txBody>
      </p:sp>
    </p:spTree>
    <p:extLst>
      <p:ext uri="{BB962C8B-B14F-4D97-AF65-F5344CB8AC3E}">
        <p14:creationId xmlns:p14="http://schemas.microsoft.com/office/powerpoint/2010/main" val="21995280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37"/>
                                        </p:tgtEl>
                                      </p:cBhvr>
                                    </p:animEffect>
                                    <p:animScale>
                                      <p:cBhvr>
                                        <p:cTn id="10" dur="250" autoRev="1" fill="hold"/>
                                        <p:tgtEl>
                                          <p:spTgt spid="37"/>
                                        </p:tgtEl>
                                      </p:cBhvr>
                                      <p:by x="105000" y="105000"/>
                                    </p:animScale>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38"/>
                                        </p:tgtEl>
                                        <p:attrNameLst>
                                          <p:attrName>r</p:attrName>
                                        </p:attrNameLst>
                                      </p:cBhvr>
                                    </p:animRot>
                                    <p:animRot by="-240000">
                                      <p:cBhvr>
                                        <p:cTn id="16" dur="100" fill="hold">
                                          <p:stCondLst>
                                            <p:cond delay="100"/>
                                          </p:stCondLst>
                                        </p:cTn>
                                        <p:tgtEl>
                                          <p:spTgt spid="38"/>
                                        </p:tgtEl>
                                        <p:attrNameLst>
                                          <p:attrName>r</p:attrName>
                                        </p:attrNameLst>
                                      </p:cBhvr>
                                    </p:animRot>
                                    <p:animRot by="240000">
                                      <p:cBhvr>
                                        <p:cTn id="17" dur="100" fill="hold">
                                          <p:stCondLst>
                                            <p:cond delay="200"/>
                                          </p:stCondLst>
                                        </p:cTn>
                                        <p:tgtEl>
                                          <p:spTgt spid="38"/>
                                        </p:tgtEl>
                                        <p:attrNameLst>
                                          <p:attrName>r</p:attrName>
                                        </p:attrNameLst>
                                      </p:cBhvr>
                                    </p:animRot>
                                    <p:animRot by="-240000">
                                      <p:cBhvr>
                                        <p:cTn id="18" dur="100" fill="hold">
                                          <p:stCondLst>
                                            <p:cond delay="300"/>
                                          </p:stCondLst>
                                        </p:cTn>
                                        <p:tgtEl>
                                          <p:spTgt spid="38"/>
                                        </p:tgtEl>
                                        <p:attrNameLst>
                                          <p:attrName>r</p:attrName>
                                        </p:attrNameLst>
                                      </p:cBhvr>
                                    </p:animRot>
                                    <p:animRot by="120000">
                                      <p:cBhvr>
                                        <p:cTn id="19" dur="100" fill="hold">
                                          <p:stCondLst>
                                            <p:cond delay="400"/>
                                          </p:stCondLst>
                                        </p:cTn>
                                        <p:tgtEl>
                                          <p:spTgt spid="38"/>
                                        </p:tgtEl>
                                        <p:attrNameLst>
                                          <p:attrName>r</p:attrName>
                                        </p:attrNameLst>
                                      </p:cBhvr>
                                    </p:animRo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32" presetClass="emph" presetSubtype="0" fill="hold" nodeType="withEffect">
                                  <p:stCondLst>
                                    <p:cond delay="0"/>
                                  </p:stCondLst>
                                  <p:childTnLst>
                                    <p:animRot by="120000">
                                      <p:cBhvr>
                                        <p:cTn id="24" dur="50" fill="hold">
                                          <p:stCondLst>
                                            <p:cond delay="0"/>
                                          </p:stCondLst>
                                        </p:cTn>
                                        <p:tgtEl>
                                          <p:spTgt spid="39"/>
                                        </p:tgtEl>
                                        <p:attrNameLst>
                                          <p:attrName>r</p:attrName>
                                        </p:attrNameLst>
                                      </p:cBhvr>
                                    </p:animRot>
                                    <p:animRot by="-240000">
                                      <p:cBhvr>
                                        <p:cTn id="25" dur="100" fill="hold">
                                          <p:stCondLst>
                                            <p:cond delay="100"/>
                                          </p:stCondLst>
                                        </p:cTn>
                                        <p:tgtEl>
                                          <p:spTgt spid="39"/>
                                        </p:tgtEl>
                                        <p:attrNameLst>
                                          <p:attrName>r</p:attrName>
                                        </p:attrNameLst>
                                      </p:cBhvr>
                                    </p:animRot>
                                    <p:animRot by="240000">
                                      <p:cBhvr>
                                        <p:cTn id="26" dur="100" fill="hold">
                                          <p:stCondLst>
                                            <p:cond delay="200"/>
                                          </p:stCondLst>
                                        </p:cTn>
                                        <p:tgtEl>
                                          <p:spTgt spid="39"/>
                                        </p:tgtEl>
                                        <p:attrNameLst>
                                          <p:attrName>r</p:attrName>
                                        </p:attrNameLst>
                                      </p:cBhvr>
                                    </p:animRot>
                                    <p:animRot by="-240000">
                                      <p:cBhvr>
                                        <p:cTn id="27" dur="100" fill="hold">
                                          <p:stCondLst>
                                            <p:cond delay="300"/>
                                          </p:stCondLst>
                                        </p:cTn>
                                        <p:tgtEl>
                                          <p:spTgt spid="39"/>
                                        </p:tgtEl>
                                        <p:attrNameLst>
                                          <p:attrName>r</p:attrName>
                                        </p:attrNameLst>
                                      </p:cBhvr>
                                    </p:animRot>
                                    <p:animRot by="120000">
                                      <p:cBhvr>
                                        <p:cTn id="28" dur="100" fill="hold">
                                          <p:stCondLst>
                                            <p:cond delay="400"/>
                                          </p:stCondLst>
                                        </p:cTn>
                                        <p:tgtEl>
                                          <p:spTgt spid="39"/>
                                        </p:tgtEl>
                                        <p:attrNameLst>
                                          <p:attrName>r</p:attrName>
                                        </p:attrNameLst>
                                      </p:cBhvr>
                                    </p:animRot>
                                  </p:childTnLst>
                                </p:cTn>
                              </p:par>
                            </p:childTnLst>
                          </p:cTn>
                        </p:par>
                      </p:childTnLst>
                    </p:cTn>
                  </p:par>
                </p:childTnLst>
              </p:cTn>
              <p:nextCondLst>
                <p:cond evt="onClick" delay="0">
                  <p:tgtEl>
                    <p:spTgt spid="4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55648" y="1458335"/>
            <a:ext cx="5824614" cy="4634490"/>
          </a:xfrm>
          <a:prstGeom prst="roundRect">
            <a:avLst>
              <a:gd name="adj" fmla="val 2049"/>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ame Side Corner Rectangle 7"/>
          <p:cNvSpPr/>
          <p:nvPr/>
        </p:nvSpPr>
        <p:spPr>
          <a:xfrm>
            <a:off x="6728579" y="765175"/>
            <a:ext cx="1659770" cy="994306"/>
          </a:xfrm>
          <a:prstGeom prst="round2SameRect">
            <a:avLst>
              <a:gd name="adj1" fmla="val 10651"/>
              <a:gd name="adj2" fmla="val 0"/>
            </a:avLst>
          </a:prstGeom>
          <a:solidFill>
            <a:srgbClr val="4A3682"/>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Which is the </a:t>
            </a:r>
            <a:br>
              <a:rPr lang="en-GB" sz="1600" b="1" dirty="0"/>
            </a:br>
            <a:r>
              <a:rPr lang="en-GB" sz="1600" b="1" dirty="0"/>
              <a:t>matching photograph?</a:t>
            </a:r>
          </a:p>
        </p:txBody>
      </p:sp>
      <p:sp>
        <p:nvSpPr>
          <p:cNvPr id="12" name="Title"/>
          <p:cNvSpPr>
            <a:spLocks noGrp="1"/>
          </p:cNvSpPr>
          <p:nvPr>
            <p:ph type="title"/>
          </p:nvPr>
        </p:nvSpPr>
        <p:spPr>
          <a:xfrm>
            <a:off x="755648" y="765175"/>
            <a:ext cx="5824614" cy="693160"/>
          </a:xfrm>
        </p:spPr>
        <p:txBody>
          <a:bodyPr/>
          <a:lstStyle/>
          <a:p>
            <a:r>
              <a:rPr lang="en-US" sz="3200" dirty="0">
                <a:latin typeface="+mn-lt"/>
              </a:rPr>
              <a:t>Look at this bird’s-eye view.</a:t>
            </a:r>
            <a:endParaRPr lang="en-GB" sz="3200" dirty="0">
              <a:latin typeface="+mn-lt"/>
            </a:endParaRPr>
          </a:p>
        </p:txBody>
      </p:sp>
      <p:sp>
        <p:nvSpPr>
          <p:cNvPr id="17" name="Round Same Side Corner Rectangle 16"/>
          <p:cNvSpPr/>
          <p:nvPr/>
        </p:nvSpPr>
        <p:spPr>
          <a:xfrm rot="10800000">
            <a:off x="6728579" y="1759481"/>
            <a:ext cx="1659770" cy="4333344"/>
          </a:xfrm>
          <a:prstGeom prst="round2SameRect">
            <a:avLst>
              <a:gd name="adj1" fmla="val 0"/>
              <a:gd name="adj2" fmla="val 0"/>
            </a:avLst>
          </a:prstGeom>
          <a:solidFill>
            <a:schemeClr val="bg1"/>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16" name="Rectangle 15"/>
          <p:cNvSpPr/>
          <p:nvPr/>
        </p:nvSpPr>
        <p:spPr>
          <a:xfrm>
            <a:off x="6857708" y="187152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857708" y="327746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857708" y="4683408"/>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828" r="9828" b="51712"/>
          <a:stretch/>
        </p:blipFill>
        <p:spPr>
          <a:xfrm>
            <a:off x="6857705" y="1871530"/>
            <a:ext cx="1418604" cy="1286938"/>
          </a:xfrm>
          <a:prstGeom prst="rect">
            <a:avLst/>
          </a:prstGeom>
        </p:spPr>
      </p:pic>
      <p:sp>
        <p:nvSpPr>
          <p:cNvPr id="29" name="Teardrop 28"/>
          <p:cNvSpPr/>
          <p:nvPr/>
        </p:nvSpPr>
        <p:spPr>
          <a:xfrm flipH="1">
            <a:off x="6857706" y="1875005"/>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42" t="10819" b="23364"/>
          <a:stretch/>
        </p:blipFill>
        <p:spPr>
          <a:xfrm>
            <a:off x="6857704" y="3284422"/>
            <a:ext cx="1418605" cy="1279984"/>
          </a:xfrm>
          <a:prstGeom prst="rect">
            <a:avLst/>
          </a:prstGeom>
        </p:spPr>
      </p:pic>
      <p:sp>
        <p:nvSpPr>
          <p:cNvPr id="30" name="Teardrop 29"/>
          <p:cNvSpPr/>
          <p:nvPr/>
        </p:nvSpPr>
        <p:spPr>
          <a:xfrm flipH="1">
            <a:off x="6857705" y="3288480"/>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B</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4603" t="3582" r="14603"/>
          <a:stretch/>
        </p:blipFill>
        <p:spPr>
          <a:xfrm>
            <a:off x="6857703" y="4693837"/>
            <a:ext cx="1418605" cy="1279985"/>
          </a:xfrm>
          <a:prstGeom prst="rect">
            <a:avLst/>
          </a:prstGeom>
        </p:spPr>
      </p:pic>
      <p:sp>
        <p:nvSpPr>
          <p:cNvPr id="31" name="Teardrop 30"/>
          <p:cNvSpPr/>
          <p:nvPr/>
        </p:nvSpPr>
        <p:spPr>
          <a:xfrm flipH="1">
            <a:off x="6857705" y="4690362"/>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t>
            </a:r>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14118" r="14118"/>
          <a:stretch/>
        </p:blipFill>
        <p:spPr>
          <a:xfrm>
            <a:off x="977142" y="1666430"/>
            <a:ext cx="5381626" cy="4218300"/>
          </a:xfrm>
          <a:prstGeom prst="rect">
            <a:avLst/>
          </a:prstGeom>
          <a:ln w="38100">
            <a:solidFill>
              <a:schemeClr val="bg1"/>
            </a:solidFill>
          </a:ln>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1998" y="5003785"/>
            <a:ext cx="628278" cy="649659"/>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7166" y="3574905"/>
            <a:ext cx="434336" cy="681637"/>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1295" y="2168966"/>
            <a:ext cx="434336" cy="681637"/>
          </a:xfrm>
          <a:prstGeom prst="rect">
            <a:avLst/>
          </a:prstGeom>
        </p:spPr>
      </p:pic>
      <p:sp>
        <p:nvSpPr>
          <p:cNvPr id="35" name="Round Same Side Corner Rectangle 34"/>
          <p:cNvSpPr/>
          <p:nvPr/>
        </p:nvSpPr>
        <p:spPr>
          <a:xfrm>
            <a:off x="5257800" y="1426684"/>
            <a:ext cx="967740" cy="630716"/>
          </a:xfrm>
          <a:prstGeom prst="round2SameRect">
            <a:avLst>
              <a:gd name="adj1" fmla="val 0"/>
              <a:gd name="adj2" fmla="val 28304"/>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Show </a:t>
            </a:r>
            <a:br>
              <a:rPr lang="en-GB" sz="1400" dirty="0"/>
            </a:br>
            <a:r>
              <a:rPr lang="en-GB" sz="1400" dirty="0"/>
              <a:t>Answers</a:t>
            </a:r>
          </a:p>
        </p:txBody>
      </p:sp>
    </p:spTree>
    <p:extLst>
      <p:ext uri="{BB962C8B-B14F-4D97-AF65-F5344CB8AC3E}">
        <p14:creationId xmlns:p14="http://schemas.microsoft.com/office/powerpoint/2010/main" val="2314990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25"/>
                                        </p:tgtEl>
                                      </p:cBhvr>
                                    </p:animEffect>
                                    <p:animScale>
                                      <p:cBhvr>
                                        <p:cTn id="10" dur="250" autoRev="1" fill="hold"/>
                                        <p:tgtEl>
                                          <p:spTgt spid="25"/>
                                        </p:tgtEl>
                                      </p:cBhvr>
                                      <p:by x="105000" y="105000"/>
                                    </p:animScale>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28"/>
                                        </p:tgtEl>
                                        <p:attrNameLst>
                                          <p:attrName>r</p:attrName>
                                        </p:attrNameLst>
                                      </p:cBhvr>
                                    </p:animRot>
                                    <p:animRot by="-240000">
                                      <p:cBhvr>
                                        <p:cTn id="16" dur="100" fill="hold">
                                          <p:stCondLst>
                                            <p:cond delay="100"/>
                                          </p:stCondLst>
                                        </p:cTn>
                                        <p:tgtEl>
                                          <p:spTgt spid="28"/>
                                        </p:tgtEl>
                                        <p:attrNameLst>
                                          <p:attrName>r</p:attrName>
                                        </p:attrNameLst>
                                      </p:cBhvr>
                                    </p:animRot>
                                    <p:animRot by="240000">
                                      <p:cBhvr>
                                        <p:cTn id="17" dur="100" fill="hold">
                                          <p:stCondLst>
                                            <p:cond delay="200"/>
                                          </p:stCondLst>
                                        </p:cTn>
                                        <p:tgtEl>
                                          <p:spTgt spid="28"/>
                                        </p:tgtEl>
                                        <p:attrNameLst>
                                          <p:attrName>r</p:attrName>
                                        </p:attrNameLst>
                                      </p:cBhvr>
                                    </p:animRot>
                                    <p:animRot by="-240000">
                                      <p:cBhvr>
                                        <p:cTn id="18" dur="100" fill="hold">
                                          <p:stCondLst>
                                            <p:cond delay="300"/>
                                          </p:stCondLst>
                                        </p:cTn>
                                        <p:tgtEl>
                                          <p:spTgt spid="28"/>
                                        </p:tgtEl>
                                        <p:attrNameLst>
                                          <p:attrName>r</p:attrName>
                                        </p:attrNameLst>
                                      </p:cBhvr>
                                    </p:animRot>
                                    <p:animRot by="120000">
                                      <p:cBhvr>
                                        <p:cTn id="19" dur="100" fill="hold">
                                          <p:stCondLst>
                                            <p:cond delay="400"/>
                                          </p:stCondLst>
                                        </p:cTn>
                                        <p:tgtEl>
                                          <p:spTgt spid="28"/>
                                        </p:tgtEl>
                                        <p:attrNameLst>
                                          <p:attrName>r</p:attrName>
                                        </p:attrNameLst>
                                      </p:cBhvr>
                                    </p:animRo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32" presetClass="emph" presetSubtype="0" fill="hold" nodeType="withEffect">
                                  <p:stCondLst>
                                    <p:cond delay="0"/>
                                  </p:stCondLst>
                                  <p:childTnLst>
                                    <p:animRot by="120000">
                                      <p:cBhvr>
                                        <p:cTn id="24" dur="50" fill="hold">
                                          <p:stCondLst>
                                            <p:cond delay="0"/>
                                          </p:stCondLst>
                                        </p:cTn>
                                        <p:tgtEl>
                                          <p:spTgt spid="32"/>
                                        </p:tgtEl>
                                        <p:attrNameLst>
                                          <p:attrName>r</p:attrName>
                                        </p:attrNameLst>
                                      </p:cBhvr>
                                    </p:animRot>
                                    <p:animRot by="-240000">
                                      <p:cBhvr>
                                        <p:cTn id="25" dur="100" fill="hold">
                                          <p:stCondLst>
                                            <p:cond delay="100"/>
                                          </p:stCondLst>
                                        </p:cTn>
                                        <p:tgtEl>
                                          <p:spTgt spid="32"/>
                                        </p:tgtEl>
                                        <p:attrNameLst>
                                          <p:attrName>r</p:attrName>
                                        </p:attrNameLst>
                                      </p:cBhvr>
                                    </p:animRot>
                                    <p:animRot by="240000">
                                      <p:cBhvr>
                                        <p:cTn id="26" dur="100" fill="hold">
                                          <p:stCondLst>
                                            <p:cond delay="200"/>
                                          </p:stCondLst>
                                        </p:cTn>
                                        <p:tgtEl>
                                          <p:spTgt spid="32"/>
                                        </p:tgtEl>
                                        <p:attrNameLst>
                                          <p:attrName>r</p:attrName>
                                        </p:attrNameLst>
                                      </p:cBhvr>
                                    </p:animRot>
                                    <p:animRot by="-240000">
                                      <p:cBhvr>
                                        <p:cTn id="27" dur="100" fill="hold">
                                          <p:stCondLst>
                                            <p:cond delay="300"/>
                                          </p:stCondLst>
                                        </p:cTn>
                                        <p:tgtEl>
                                          <p:spTgt spid="32"/>
                                        </p:tgtEl>
                                        <p:attrNameLst>
                                          <p:attrName>r</p:attrName>
                                        </p:attrNameLst>
                                      </p:cBhvr>
                                    </p:animRot>
                                    <p:animRot by="120000">
                                      <p:cBhvr>
                                        <p:cTn id="28" dur="100" fill="hold">
                                          <p:stCondLst>
                                            <p:cond delay="400"/>
                                          </p:stCondLst>
                                        </p:cTn>
                                        <p:tgtEl>
                                          <p:spTgt spid="32"/>
                                        </p:tgtEl>
                                        <p:attrNameLst>
                                          <p:attrName>r</p:attrName>
                                        </p:attrNameLst>
                                      </p:cBhvr>
                                    </p:animRot>
                                  </p:childTnLst>
                                </p:cTn>
                              </p:par>
                            </p:childTnLst>
                          </p:cTn>
                        </p:par>
                      </p:childTnLst>
                    </p:cTn>
                  </p:par>
                </p:childTnLst>
              </p:cTn>
              <p:nextCondLst>
                <p:cond evt="onClick" delay="0">
                  <p:tgtEl>
                    <p:spTgt spid="3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55648" y="1458335"/>
            <a:ext cx="5824614" cy="4634490"/>
          </a:xfrm>
          <a:prstGeom prst="roundRect">
            <a:avLst>
              <a:gd name="adj" fmla="val 2049"/>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ame Side Corner Rectangle 7"/>
          <p:cNvSpPr/>
          <p:nvPr/>
        </p:nvSpPr>
        <p:spPr>
          <a:xfrm>
            <a:off x="6728579" y="765175"/>
            <a:ext cx="1659770" cy="994306"/>
          </a:xfrm>
          <a:prstGeom prst="round2SameRect">
            <a:avLst>
              <a:gd name="adj1" fmla="val 10651"/>
              <a:gd name="adj2" fmla="val 0"/>
            </a:avLst>
          </a:prstGeom>
          <a:solidFill>
            <a:srgbClr val="4A3682"/>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Which is the </a:t>
            </a:r>
            <a:br>
              <a:rPr lang="en-GB" sz="1600" b="1" dirty="0"/>
            </a:br>
            <a:r>
              <a:rPr lang="en-GB" sz="1600" b="1" dirty="0"/>
              <a:t>matching photograph?</a:t>
            </a:r>
          </a:p>
        </p:txBody>
      </p:sp>
      <p:sp>
        <p:nvSpPr>
          <p:cNvPr id="12" name="Title"/>
          <p:cNvSpPr>
            <a:spLocks noGrp="1"/>
          </p:cNvSpPr>
          <p:nvPr>
            <p:ph type="title"/>
          </p:nvPr>
        </p:nvSpPr>
        <p:spPr>
          <a:xfrm>
            <a:off x="755648" y="765175"/>
            <a:ext cx="5824614" cy="693160"/>
          </a:xfrm>
        </p:spPr>
        <p:txBody>
          <a:bodyPr/>
          <a:lstStyle/>
          <a:p>
            <a:r>
              <a:rPr lang="en-US" sz="3200" dirty="0">
                <a:latin typeface="+mn-lt"/>
              </a:rPr>
              <a:t>Look at this bird’s-eye view.</a:t>
            </a:r>
            <a:endParaRPr lang="en-GB" sz="3200" dirty="0">
              <a:latin typeface="+mn-lt"/>
            </a:endParaRPr>
          </a:p>
        </p:txBody>
      </p:sp>
      <p:sp>
        <p:nvSpPr>
          <p:cNvPr id="17" name="Round Same Side Corner Rectangle 16"/>
          <p:cNvSpPr/>
          <p:nvPr/>
        </p:nvSpPr>
        <p:spPr>
          <a:xfrm rot="10800000">
            <a:off x="6728579" y="1759481"/>
            <a:ext cx="1659770" cy="4333344"/>
          </a:xfrm>
          <a:prstGeom prst="round2SameRect">
            <a:avLst>
              <a:gd name="adj1" fmla="val 0"/>
              <a:gd name="adj2" fmla="val 0"/>
            </a:avLst>
          </a:prstGeom>
          <a:solidFill>
            <a:schemeClr val="bg1"/>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16" name="Rectangle 15"/>
          <p:cNvSpPr/>
          <p:nvPr/>
        </p:nvSpPr>
        <p:spPr>
          <a:xfrm>
            <a:off x="6857708" y="187152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857708" y="327746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857708" y="4683408"/>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063" t="8457" r="12735"/>
          <a:stretch/>
        </p:blipFill>
        <p:spPr>
          <a:xfrm>
            <a:off x="6857705" y="1871529"/>
            <a:ext cx="1418604" cy="1297949"/>
          </a:xfrm>
          <a:prstGeom prst="rect">
            <a:avLst/>
          </a:prstGeom>
        </p:spPr>
      </p:pic>
      <p:sp>
        <p:nvSpPr>
          <p:cNvPr id="29" name="Teardrop 28"/>
          <p:cNvSpPr/>
          <p:nvPr/>
        </p:nvSpPr>
        <p:spPr>
          <a:xfrm flipH="1">
            <a:off x="6857706" y="1875005"/>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409" t="6628" r="9153"/>
          <a:stretch/>
        </p:blipFill>
        <p:spPr>
          <a:xfrm>
            <a:off x="6857706" y="3276887"/>
            <a:ext cx="1418604" cy="1287520"/>
          </a:xfrm>
          <a:prstGeom prst="rect">
            <a:avLst/>
          </a:prstGeom>
        </p:spPr>
      </p:pic>
      <p:sp>
        <p:nvSpPr>
          <p:cNvPr id="30" name="Teardrop 29"/>
          <p:cNvSpPr/>
          <p:nvPr/>
        </p:nvSpPr>
        <p:spPr>
          <a:xfrm flipH="1">
            <a:off x="6857705" y="3288480"/>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B</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8867" r="8107"/>
          <a:stretch/>
        </p:blipFill>
        <p:spPr>
          <a:xfrm>
            <a:off x="6857704" y="4686885"/>
            <a:ext cx="1414480" cy="1286938"/>
          </a:xfrm>
          <a:prstGeom prst="rect">
            <a:avLst/>
          </a:prstGeom>
        </p:spPr>
      </p:pic>
      <p:sp>
        <p:nvSpPr>
          <p:cNvPr id="31" name="Teardrop 30"/>
          <p:cNvSpPr/>
          <p:nvPr/>
        </p:nvSpPr>
        <p:spPr>
          <a:xfrm flipH="1">
            <a:off x="6857705" y="4690362"/>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t>
            </a:r>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t="13081" b="24327"/>
          <a:stretch/>
        </p:blipFill>
        <p:spPr>
          <a:xfrm>
            <a:off x="977141" y="1666431"/>
            <a:ext cx="5381627" cy="4218299"/>
          </a:xfrm>
          <a:prstGeom prst="rect">
            <a:avLst/>
          </a:prstGeom>
          <a:ln w="38100">
            <a:solidFill>
              <a:schemeClr val="bg1"/>
            </a:solidFill>
          </a:ln>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1998" y="3596108"/>
            <a:ext cx="628278" cy="649659"/>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7166" y="2182739"/>
            <a:ext cx="434336" cy="681637"/>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1295" y="4987798"/>
            <a:ext cx="434336" cy="681637"/>
          </a:xfrm>
          <a:prstGeom prst="rect">
            <a:avLst/>
          </a:prstGeom>
        </p:spPr>
      </p:pic>
      <p:sp>
        <p:nvSpPr>
          <p:cNvPr id="32" name="Round Same Side Corner Rectangle 31"/>
          <p:cNvSpPr/>
          <p:nvPr/>
        </p:nvSpPr>
        <p:spPr>
          <a:xfrm>
            <a:off x="5257800" y="1426684"/>
            <a:ext cx="967740" cy="630716"/>
          </a:xfrm>
          <a:prstGeom prst="round2SameRect">
            <a:avLst>
              <a:gd name="adj1" fmla="val 0"/>
              <a:gd name="adj2" fmla="val 28304"/>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Show </a:t>
            </a:r>
            <a:br>
              <a:rPr lang="en-GB" sz="1400" dirty="0"/>
            </a:br>
            <a:r>
              <a:rPr lang="en-GB" sz="1400" dirty="0"/>
              <a:t>Answers</a:t>
            </a:r>
          </a:p>
        </p:txBody>
      </p:sp>
    </p:spTree>
    <p:extLst>
      <p:ext uri="{BB962C8B-B14F-4D97-AF65-F5344CB8AC3E}">
        <p14:creationId xmlns:p14="http://schemas.microsoft.com/office/powerpoint/2010/main" val="327999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25"/>
                                        </p:tgtEl>
                                      </p:cBhvr>
                                    </p:animEffect>
                                    <p:animScale>
                                      <p:cBhvr>
                                        <p:cTn id="10" dur="250" autoRev="1" fill="hold"/>
                                        <p:tgtEl>
                                          <p:spTgt spid="25"/>
                                        </p:tgtEl>
                                      </p:cBhvr>
                                      <p:by x="105000" y="105000"/>
                                    </p:animScale>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27"/>
                                        </p:tgtEl>
                                        <p:attrNameLst>
                                          <p:attrName>r</p:attrName>
                                        </p:attrNameLst>
                                      </p:cBhvr>
                                    </p:animRot>
                                    <p:animRot by="-240000">
                                      <p:cBhvr>
                                        <p:cTn id="16" dur="100" fill="hold">
                                          <p:stCondLst>
                                            <p:cond delay="100"/>
                                          </p:stCondLst>
                                        </p:cTn>
                                        <p:tgtEl>
                                          <p:spTgt spid="27"/>
                                        </p:tgtEl>
                                        <p:attrNameLst>
                                          <p:attrName>r</p:attrName>
                                        </p:attrNameLst>
                                      </p:cBhvr>
                                    </p:animRot>
                                    <p:animRot by="240000">
                                      <p:cBhvr>
                                        <p:cTn id="17" dur="100" fill="hold">
                                          <p:stCondLst>
                                            <p:cond delay="200"/>
                                          </p:stCondLst>
                                        </p:cTn>
                                        <p:tgtEl>
                                          <p:spTgt spid="27"/>
                                        </p:tgtEl>
                                        <p:attrNameLst>
                                          <p:attrName>r</p:attrName>
                                        </p:attrNameLst>
                                      </p:cBhvr>
                                    </p:animRot>
                                    <p:animRot by="-240000">
                                      <p:cBhvr>
                                        <p:cTn id="18" dur="100" fill="hold">
                                          <p:stCondLst>
                                            <p:cond delay="300"/>
                                          </p:stCondLst>
                                        </p:cTn>
                                        <p:tgtEl>
                                          <p:spTgt spid="27"/>
                                        </p:tgtEl>
                                        <p:attrNameLst>
                                          <p:attrName>r</p:attrName>
                                        </p:attrNameLst>
                                      </p:cBhvr>
                                    </p:animRot>
                                    <p:animRot by="120000">
                                      <p:cBhvr>
                                        <p:cTn id="19" dur="100" fill="hold">
                                          <p:stCondLst>
                                            <p:cond delay="400"/>
                                          </p:stCondLst>
                                        </p:cTn>
                                        <p:tgtEl>
                                          <p:spTgt spid="27"/>
                                        </p:tgtEl>
                                        <p:attrNameLst>
                                          <p:attrName>r</p:attrName>
                                        </p:attrNameLst>
                                      </p:cBhvr>
                                    </p:animRo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32" presetClass="emph" presetSubtype="0" fill="hold" nodeType="withEffect">
                                  <p:stCondLst>
                                    <p:cond delay="0"/>
                                  </p:stCondLst>
                                  <p:childTnLst>
                                    <p:animRot by="120000">
                                      <p:cBhvr>
                                        <p:cTn id="24" dur="50" fill="hold">
                                          <p:stCondLst>
                                            <p:cond delay="0"/>
                                          </p:stCondLst>
                                        </p:cTn>
                                        <p:tgtEl>
                                          <p:spTgt spid="28"/>
                                        </p:tgtEl>
                                        <p:attrNameLst>
                                          <p:attrName>r</p:attrName>
                                        </p:attrNameLst>
                                      </p:cBhvr>
                                    </p:animRot>
                                    <p:animRot by="-240000">
                                      <p:cBhvr>
                                        <p:cTn id="25" dur="100" fill="hold">
                                          <p:stCondLst>
                                            <p:cond delay="100"/>
                                          </p:stCondLst>
                                        </p:cTn>
                                        <p:tgtEl>
                                          <p:spTgt spid="28"/>
                                        </p:tgtEl>
                                        <p:attrNameLst>
                                          <p:attrName>r</p:attrName>
                                        </p:attrNameLst>
                                      </p:cBhvr>
                                    </p:animRot>
                                    <p:animRot by="240000">
                                      <p:cBhvr>
                                        <p:cTn id="26" dur="100" fill="hold">
                                          <p:stCondLst>
                                            <p:cond delay="200"/>
                                          </p:stCondLst>
                                        </p:cTn>
                                        <p:tgtEl>
                                          <p:spTgt spid="28"/>
                                        </p:tgtEl>
                                        <p:attrNameLst>
                                          <p:attrName>r</p:attrName>
                                        </p:attrNameLst>
                                      </p:cBhvr>
                                    </p:animRot>
                                    <p:animRot by="-240000">
                                      <p:cBhvr>
                                        <p:cTn id="27" dur="100" fill="hold">
                                          <p:stCondLst>
                                            <p:cond delay="300"/>
                                          </p:stCondLst>
                                        </p:cTn>
                                        <p:tgtEl>
                                          <p:spTgt spid="28"/>
                                        </p:tgtEl>
                                        <p:attrNameLst>
                                          <p:attrName>r</p:attrName>
                                        </p:attrNameLst>
                                      </p:cBhvr>
                                    </p:animRot>
                                    <p:animRot by="120000">
                                      <p:cBhvr>
                                        <p:cTn id="28" dur="100" fill="hold">
                                          <p:stCondLst>
                                            <p:cond delay="400"/>
                                          </p:stCondLst>
                                        </p:cTn>
                                        <p:tgtEl>
                                          <p:spTgt spid="28"/>
                                        </p:tgtEl>
                                        <p:attrNameLst>
                                          <p:attrName>r</p:attrName>
                                        </p:attrNameLst>
                                      </p:cBhvr>
                                    </p:animRot>
                                  </p:childTnLst>
                                </p:cTn>
                              </p:par>
                            </p:childTnLst>
                          </p:cTn>
                        </p:par>
                      </p:childTnLst>
                    </p:cTn>
                  </p:par>
                </p:childTnLst>
              </p:cTn>
              <p:nextCondLst>
                <p:cond evt="onClick" delay="0">
                  <p:tgtEl>
                    <p:spTgt spid="3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55648" y="1458335"/>
            <a:ext cx="5824614" cy="4634490"/>
          </a:xfrm>
          <a:prstGeom prst="roundRect">
            <a:avLst>
              <a:gd name="adj" fmla="val 2049"/>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ame Side Corner Rectangle 7"/>
          <p:cNvSpPr/>
          <p:nvPr/>
        </p:nvSpPr>
        <p:spPr>
          <a:xfrm>
            <a:off x="6728579" y="765175"/>
            <a:ext cx="1659770" cy="994306"/>
          </a:xfrm>
          <a:prstGeom prst="round2SameRect">
            <a:avLst>
              <a:gd name="adj1" fmla="val 10651"/>
              <a:gd name="adj2" fmla="val 0"/>
            </a:avLst>
          </a:prstGeom>
          <a:solidFill>
            <a:srgbClr val="4A3682"/>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Which is the </a:t>
            </a:r>
            <a:br>
              <a:rPr lang="en-GB" sz="1600" b="1" dirty="0"/>
            </a:br>
            <a:r>
              <a:rPr lang="en-GB" sz="1600" b="1" dirty="0"/>
              <a:t>matching photograph?</a:t>
            </a:r>
          </a:p>
        </p:txBody>
      </p:sp>
      <p:sp>
        <p:nvSpPr>
          <p:cNvPr id="12" name="Title"/>
          <p:cNvSpPr>
            <a:spLocks noGrp="1"/>
          </p:cNvSpPr>
          <p:nvPr>
            <p:ph type="title"/>
          </p:nvPr>
        </p:nvSpPr>
        <p:spPr>
          <a:xfrm>
            <a:off x="755648" y="765175"/>
            <a:ext cx="5824614" cy="693160"/>
          </a:xfrm>
        </p:spPr>
        <p:txBody>
          <a:bodyPr/>
          <a:lstStyle/>
          <a:p>
            <a:r>
              <a:rPr lang="en-US" sz="3200" dirty="0">
                <a:latin typeface="+mn-lt"/>
              </a:rPr>
              <a:t>Look at this bird’s-eye view.</a:t>
            </a:r>
            <a:endParaRPr lang="en-GB" sz="3200" dirty="0">
              <a:latin typeface="+mn-lt"/>
            </a:endParaRPr>
          </a:p>
        </p:txBody>
      </p:sp>
      <p:sp>
        <p:nvSpPr>
          <p:cNvPr id="17" name="Round Same Side Corner Rectangle 16"/>
          <p:cNvSpPr/>
          <p:nvPr/>
        </p:nvSpPr>
        <p:spPr>
          <a:xfrm rot="10800000">
            <a:off x="6728579" y="1759481"/>
            <a:ext cx="1659770" cy="4333344"/>
          </a:xfrm>
          <a:prstGeom prst="round2SameRect">
            <a:avLst>
              <a:gd name="adj1" fmla="val 0"/>
              <a:gd name="adj2" fmla="val 0"/>
            </a:avLst>
          </a:prstGeom>
          <a:solidFill>
            <a:schemeClr val="bg1"/>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16" name="Rectangle 15"/>
          <p:cNvSpPr/>
          <p:nvPr/>
        </p:nvSpPr>
        <p:spPr>
          <a:xfrm>
            <a:off x="6857708" y="187152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857708" y="327746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857708" y="4683408"/>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564" r="17624"/>
          <a:stretch/>
        </p:blipFill>
        <p:spPr>
          <a:xfrm>
            <a:off x="6857706" y="1871529"/>
            <a:ext cx="1418603" cy="1291712"/>
          </a:xfrm>
          <a:prstGeom prst="rect">
            <a:avLst/>
          </a:prstGeom>
        </p:spPr>
      </p:pic>
      <p:sp>
        <p:nvSpPr>
          <p:cNvPr id="29" name="Teardrop 28"/>
          <p:cNvSpPr/>
          <p:nvPr/>
        </p:nvSpPr>
        <p:spPr>
          <a:xfrm flipH="1">
            <a:off x="6857706" y="1875005"/>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46" t="7810" r="32323" b="7633"/>
          <a:stretch/>
        </p:blipFill>
        <p:spPr>
          <a:xfrm>
            <a:off x="6857705" y="3273992"/>
            <a:ext cx="1418604" cy="1290414"/>
          </a:xfrm>
          <a:prstGeom prst="rect">
            <a:avLst/>
          </a:prstGeom>
        </p:spPr>
      </p:pic>
      <p:sp>
        <p:nvSpPr>
          <p:cNvPr id="30" name="Teardrop 29"/>
          <p:cNvSpPr/>
          <p:nvPr/>
        </p:nvSpPr>
        <p:spPr>
          <a:xfrm flipH="1">
            <a:off x="6857705" y="3288480"/>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B</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07" t="33816" r="1990" b="883"/>
          <a:stretch/>
        </p:blipFill>
        <p:spPr>
          <a:xfrm>
            <a:off x="6857704" y="4690361"/>
            <a:ext cx="1418604" cy="1283461"/>
          </a:xfrm>
          <a:prstGeom prst="rect">
            <a:avLst/>
          </a:prstGeom>
        </p:spPr>
      </p:pic>
      <p:sp>
        <p:nvSpPr>
          <p:cNvPr id="31" name="Teardrop 30"/>
          <p:cNvSpPr/>
          <p:nvPr/>
        </p:nvSpPr>
        <p:spPr>
          <a:xfrm flipH="1">
            <a:off x="6857705" y="4690362"/>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t>
            </a: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8732" r="23950" b="5925"/>
          <a:stretch/>
        </p:blipFill>
        <p:spPr>
          <a:xfrm>
            <a:off x="982588" y="1666429"/>
            <a:ext cx="5376181" cy="4218301"/>
          </a:xfrm>
          <a:prstGeom prst="rect">
            <a:avLst/>
          </a:prstGeom>
          <a:ln w="38100">
            <a:solidFill>
              <a:schemeClr val="bg1"/>
            </a:solidFill>
          </a:ln>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1998" y="2192207"/>
            <a:ext cx="628278" cy="649659"/>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7166" y="3574905"/>
            <a:ext cx="434336" cy="681637"/>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1295" y="4987798"/>
            <a:ext cx="434336" cy="681637"/>
          </a:xfrm>
          <a:prstGeom prst="rect">
            <a:avLst/>
          </a:prstGeom>
        </p:spPr>
      </p:pic>
      <p:sp>
        <p:nvSpPr>
          <p:cNvPr id="36" name="Round Same Side Corner Rectangle 35"/>
          <p:cNvSpPr/>
          <p:nvPr/>
        </p:nvSpPr>
        <p:spPr>
          <a:xfrm>
            <a:off x="5257800" y="1426684"/>
            <a:ext cx="967740" cy="630716"/>
          </a:xfrm>
          <a:prstGeom prst="round2SameRect">
            <a:avLst>
              <a:gd name="adj1" fmla="val 0"/>
              <a:gd name="adj2" fmla="val 28304"/>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Show </a:t>
            </a:r>
            <a:br>
              <a:rPr lang="en-GB" sz="1400" dirty="0"/>
            </a:br>
            <a:r>
              <a:rPr lang="en-GB" sz="1400" dirty="0"/>
              <a:t>Answers</a:t>
            </a:r>
          </a:p>
        </p:txBody>
      </p:sp>
    </p:spTree>
    <p:extLst>
      <p:ext uri="{BB962C8B-B14F-4D97-AF65-F5344CB8AC3E}">
        <p14:creationId xmlns:p14="http://schemas.microsoft.com/office/powerpoint/2010/main" val="1299490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28"/>
                                        </p:tgtEl>
                                      </p:cBhvr>
                                    </p:animEffect>
                                    <p:animScale>
                                      <p:cBhvr>
                                        <p:cTn id="10" dur="250" autoRev="1" fill="hold"/>
                                        <p:tgtEl>
                                          <p:spTgt spid="28"/>
                                        </p:tgtEl>
                                      </p:cBhvr>
                                      <p:by x="105000" y="105000"/>
                                    </p:animScale>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32"/>
                                        </p:tgtEl>
                                        <p:attrNameLst>
                                          <p:attrName>r</p:attrName>
                                        </p:attrNameLst>
                                      </p:cBhvr>
                                    </p:animRot>
                                    <p:animRot by="-240000">
                                      <p:cBhvr>
                                        <p:cTn id="16" dur="100" fill="hold">
                                          <p:stCondLst>
                                            <p:cond delay="100"/>
                                          </p:stCondLst>
                                        </p:cTn>
                                        <p:tgtEl>
                                          <p:spTgt spid="32"/>
                                        </p:tgtEl>
                                        <p:attrNameLst>
                                          <p:attrName>r</p:attrName>
                                        </p:attrNameLst>
                                      </p:cBhvr>
                                    </p:animRot>
                                    <p:animRot by="240000">
                                      <p:cBhvr>
                                        <p:cTn id="17" dur="100" fill="hold">
                                          <p:stCondLst>
                                            <p:cond delay="200"/>
                                          </p:stCondLst>
                                        </p:cTn>
                                        <p:tgtEl>
                                          <p:spTgt spid="32"/>
                                        </p:tgtEl>
                                        <p:attrNameLst>
                                          <p:attrName>r</p:attrName>
                                        </p:attrNameLst>
                                      </p:cBhvr>
                                    </p:animRot>
                                    <p:animRot by="-240000">
                                      <p:cBhvr>
                                        <p:cTn id="18" dur="100" fill="hold">
                                          <p:stCondLst>
                                            <p:cond delay="300"/>
                                          </p:stCondLst>
                                        </p:cTn>
                                        <p:tgtEl>
                                          <p:spTgt spid="32"/>
                                        </p:tgtEl>
                                        <p:attrNameLst>
                                          <p:attrName>r</p:attrName>
                                        </p:attrNameLst>
                                      </p:cBhvr>
                                    </p:animRot>
                                    <p:animRot by="120000">
                                      <p:cBhvr>
                                        <p:cTn id="19" dur="100" fill="hold">
                                          <p:stCondLst>
                                            <p:cond delay="400"/>
                                          </p:stCondLst>
                                        </p:cTn>
                                        <p:tgtEl>
                                          <p:spTgt spid="32"/>
                                        </p:tgtEl>
                                        <p:attrNameLst>
                                          <p:attrName>r</p:attrName>
                                        </p:attrNameLst>
                                      </p:cBhvr>
                                    </p:animRo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32" presetClass="emph" presetSubtype="0" fill="hold" nodeType="withEffect">
                                  <p:stCondLst>
                                    <p:cond delay="0"/>
                                  </p:stCondLst>
                                  <p:childTnLst>
                                    <p:animRot by="120000">
                                      <p:cBhvr>
                                        <p:cTn id="24" dur="50" fill="hold">
                                          <p:stCondLst>
                                            <p:cond delay="0"/>
                                          </p:stCondLst>
                                        </p:cTn>
                                        <p:tgtEl>
                                          <p:spTgt spid="35"/>
                                        </p:tgtEl>
                                        <p:attrNameLst>
                                          <p:attrName>r</p:attrName>
                                        </p:attrNameLst>
                                      </p:cBhvr>
                                    </p:animRot>
                                    <p:animRot by="-240000">
                                      <p:cBhvr>
                                        <p:cTn id="25" dur="100" fill="hold">
                                          <p:stCondLst>
                                            <p:cond delay="100"/>
                                          </p:stCondLst>
                                        </p:cTn>
                                        <p:tgtEl>
                                          <p:spTgt spid="35"/>
                                        </p:tgtEl>
                                        <p:attrNameLst>
                                          <p:attrName>r</p:attrName>
                                        </p:attrNameLst>
                                      </p:cBhvr>
                                    </p:animRot>
                                    <p:animRot by="240000">
                                      <p:cBhvr>
                                        <p:cTn id="26" dur="100" fill="hold">
                                          <p:stCondLst>
                                            <p:cond delay="200"/>
                                          </p:stCondLst>
                                        </p:cTn>
                                        <p:tgtEl>
                                          <p:spTgt spid="35"/>
                                        </p:tgtEl>
                                        <p:attrNameLst>
                                          <p:attrName>r</p:attrName>
                                        </p:attrNameLst>
                                      </p:cBhvr>
                                    </p:animRot>
                                    <p:animRot by="-240000">
                                      <p:cBhvr>
                                        <p:cTn id="27" dur="100" fill="hold">
                                          <p:stCondLst>
                                            <p:cond delay="300"/>
                                          </p:stCondLst>
                                        </p:cTn>
                                        <p:tgtEl>
                                          <p:spTgt spid="35"/>
                                        </p:tgtEl>
                                        <p:attrNameLst>
                                          <p:attrName>r</p:attrName>
                                        </p:attrNameLst>
                                      </p:cBhvr>
                                    </p:animRot>
                                    <p:animRot by="120000">
                                      <p:cBhvr>
                                        <p:cTn id="28" dur="100" fill="hold">
                                          <p:stCondLst>
                                            <p:cond delay="400"/>
                                          </p:stCondLst>
                                        </p:cTn>
                                        <p:tgtEl>
                                          <p:spTgt spid="35"/>
                                        </p:tgtEl>
                                        <p:attrNameLst>
                                          <p:attrName>r</p:attrName>
                                        </p:attrNameLst>
                                      </p:cBhvr>
                                    </p:animRot>
                                  </p:childTnLst>
                                </p:cTn>
                              </p:par>
                            </p:childTnLst>
                          </p:cTn>
                        </p:par>
                      </p:childTnLst>
                    </p:cTn>
                  </p:par>
                </p:childTnLst>
              </p:cTn>
              <p:nextCondLst>
                <p:cond evt="onClick" delay="0">
                  <p:tgtEl>
                    <p:spTgt spid="3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55648" y="1458335"/>
            <a:ext cx="5824614" cy="4634490"/>
          </a:xfrm>
          <a:prstGeom prst="roundRect">
            <a:avLst>
              <a:gd name="adj" fmla="val 2049"/>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ame Side Corner Rectangle 7"/>
          <p:cNvSpPr/>
          <p:nvPr/>
        </p:nvSpPr>
        <p:spPr>
          <a:xfrm>
            <a:off x="6728579" y="765175"/>
            <a:ext cx="1659770" cy="994306"/>
          </a:xfrm>
          <a:prstGeom prst="round2SameRect">
            <a:avLst>
              <a:gd name="adj1" fmla="val 10651"/>
              <a:gd name="adj2" fmla="val 0"/>
            </a:avLst>
          </a:prstGeom>
          <a:solidFill>
            <a:srgbClr val="4A3682"/>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Which is the </a:t>
            </a:r>
            <a:br>
              <a:rPr lang="en-GB" sz="1600" b="1" dirty="0"/>
            </a:br>
            <a:r>
              <a:rPr lang="en-GB" sz="1600" b="1" dirty="0"/>
              <a:t>matching photograph?</a:t>
            </a:r>
          </a:p>
        </p:txBody>
      </p:sp>
      <p:sp>
        <p:nvSpPr>
          <p:cNvPr id="12" name="Title"/>
          <p:cNvSpPr>
            <a:spLocks noGrp="1"/>
          </p:cNvSpPr>
          <p:nvPr>
            <p:ph type="title"/>
          </p:nvPr>
        </p:nvSpPr>
        <p:spPr>
          <a:xfrm>
            <a:off x="755648" y="765175"/>
            <a:ext cx="5824614" cy="693160"/>
          </a:xfrm>
        </p:spPr>
        <p:txBody>
          <a:bodyPr/>
          <a:lstStyle/>
          <a:p>
            <a:r>
              <a:rPr lang="en-US" sz="3200" dirty="0">
                <a:latin typeface="+mn-lt"/>
              </a:rPr>
              <a:t>Look at this bird’s-eye view.</a:t>
            </a:r>
            <a:endParaRPr lang="en-GB" sz="3200" dirty="0">
              <a:latin typeface="+mn-lt"/>
            </a:endParaRPr>
          </a:p>
        </p:txBody>
      </p:sp>
      <p:sp>
        <p:nvSpPr>
          <p:cNvPr id="17" name="Round Same Side Corner Rectangle 16"/>
          <p:cNvSpPr/>
          <p:nvPr/>
        </p:nvSpPr>
        <p:spPr>
          <a:xfrm rot="10800000">
            <a:off x="6728579" y="1759481"/>
            <a:ext cx="1659770" cy="4333344"/>
          </a:xfrm>
          <a:prstGeom prst="round2SameRect">
            <a:avLst>
              <a:gd name="adj1" fmla="val 0"/>
              <a:gd name="adj2" fmla="val 0"/>
            </a:avLst>
          </a:prstGeom>
          <a:solidFill>
            <a:schemeClr val="bg1"/>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16" name="Rectangle 15"/>
          <p:cNvSpPr/>
          <p:nvPr/>
        </p:nvSpPr>
        <p:spPr>
          <a:xfrm>
            <a:off x="6857708" y="187152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857708" y="327746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857708" y="4683408"/>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497" r="9730" b="5055"/>
          <a:stretch/>
        </p:blipFill>
        <p:spPr>
          <a:xfrm>
            <a:off x="6857705" y="1871529"/>
            <a:ext cx="1418604" cy="128693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3394" t="-446" b="-1"/>
          <a:stretch/>
        </p:blipFill>
        <p:spPr>
          <a:xfrm>
            <a:off x="6857704" y="3270515"/>
            <a:ext cx="1418605" cy="1293891"/>
          </a:xfrm>
          <a:prstGeom prst="rect">
            <a:avLst/>
          </a:prstGeom>
        </p:spPr>
      </p:pic>
      <p:sp>
        <p:nvSpPr>
          <p:cNvPr id="29" name="Teardrop 28"/>
          <p:cNvSpPr/>
          <p:nvPr/>
        </p:nvSpPr>
        <p:spPr>
          <a:xfrm flipH="1">
            <a:off x="6857706" y="1875005"/>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a:t>
            </a:r>
          </a:p>
        </p:txBody>
      </p:sp>
      <p:sp>
        <p:nvSpPr>
          <p:cNvPr id="30" name="Teardrop 29"/>
          <p:cNvSpPr/>
          <p:nvPr/>
        </p:nvSpPr>
        <p:spPr>
          <a:xfrm flipH="1">
            <a:off x="6857705" y="3288480"/>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B</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9715" r="18976"/>
          <a:stretch/>
        </p:blipFill>
        <p:spPr>
          <a:xfrm>
            <a:off x="6857704" y="4690361"/>
            <a:ext cx="1418604" cy="1283461"/>
          </a:xfrm>
          <a:prstGeom prst="rect">
            <a:avLst/>
          </a:prstGeom>
        </p:spPr>
      </p:pic>
      <p:sp>
        <p:nvSpPr>
          <p:cNvPr id="31" name="Teardrop 30"/>
          <p:cNvSpPr/>
          <p:nvPr/>
        </p:nvSpPr>
        <p:spPr>
          <a:xfrm flipH="1">
            <a:off x="6857705" y="4690362"/>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t>
            </a:r>
          </a:p>
        </p:txBody>
      </p:sp>
      <p:sp>
        <p:nvSpPr>
          <p:cNvPr id="21" name="Title 2">
            <a:extLst>
              <a:ext uri="{FF2B5EF4-FFF2-40B4-BE49-F238E27FC236}">
                <a16:creationId xmlns:a16="http://schemas.microsoft.com/office/drawing/2014/main" id="{A7697262-5601-4023-B08E-475497092739}"/>
              </a:ext>
            </a:extLst>
          </p:cNvPr>
          <p:cNvSpPr>
            <a:spLocks/>
          </p:cNvSpPr>
          <p:nvPr/>
        </p:nvSpPr>
        <p:spPr bwMode="auto">
          <a:xfrm>
            <a:off x="755650" y="6092825"/>
            <a:ext cx="7632700" cy="331759"/>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a:lnSpc>
                <a:spcPct val="90000"/>
              </a:lnSpc>
            </a:pPr>
            <a:r>
              <a:rPr lang="en-GB" sz="800" u="sng" dirty="0">
                <a:solidFill>
                  <a:srgbClr val="009FE3"/>
                </a:solidFill>
                <a:latin typeface="Roboto" panose="02000000000000000000" pitchFamily="2" charset="0"/>
                <a:hlinkClick r:id="rId5"/>
              </a:rPr>
              <a:t>Tower Bridge, aerial view (2015) </a:t>
            </a:r>
            <a:r>
              <a:rPr lang="en-GB" sz="800" dirty="0">
                <a:solidFill>
                  <a:srgbClr val="000000"/>
                </a:solidFill>
                <a:latin typeface="Roboto" panose="02000000000000000000" pitchFamily="2" charset="0"/>
              </a:rPr>
              <a:t>by </a:t>
            </a:r>
            <a:r>
              <a:rPr lang="en-GB" sz="800" u="sng" dirty="0">
                <a:solidFill>
                  <a:srgbClr val="009FE3"/>
                </a:solidFill>
                <a:latin typeface="Roboto" panose="02000000000000000000" pitchFamily="2" charset="0"/>
                <a:hlinkClick r:id="rId6"/>
              </a:rPr>
              <a:t>Alexander </a:t>
            </a:r>
            <a:r>
              <a:rPr lang="en-GB" sz="800" u="sng" dirty="0" err="1">
                <a:solidFill>
                  <a:srgbClr val="009FE3"/>
                </a:solidFill>
                <a:latin typeface="Roboto" panose="02000000000000000000" pitchFamily="2" charset="0"/>
                <a:hlinkClick r:id="rId6"/>
              </a:rPr>
              <a:t>Kachkaev</a:t>
            </a:r>
            <a:r>
              <a:rPr lang="en-GB" sz="800" dirty="0">
                <a:solidFill>
                  <a:srgbClr val="202122"/>
                </a:solidFill>
                <a:latin typeface="Roboto" panose="02000000000000000000" pitchFamily="2" charset="0"/>
              </a:rPr>
              <a:t> is licensed under </a:t>
            </a:r>
            <a:r>
              <a:rPr lang="en-GB" sz="800" u="sng" dirty="0">
                <a:solidFill>
                  <a:srgbClr val="009FE3"/>
                </a:solidFill>
                <a:latin typeface="Roboto" panose="02000000000000000000" pitchFamily="2" charset="0"/>
                <a:hlinkClick r:id="rId7"/>
              </a:rPr>
              <a:t>CC BY 3.0</a:t>
            </a:r>
            <a:r>
              <a:rPr lang="en-GB" altLang="en-US" sz="800" dirty="0">
                <a:solidFill>
                  <a:schemeClr val="bg1"/>
                </a:solidFill>
                <a:latin typeface="Roboto" panose="02000000000000000000" pitchFamily="2" charset="0"/>
                <a:ea typeface="Roboto" panose="02000000000000000000" pitchFamily="2" charset="0"/>
                <a:cs typeface="Arial" panose="020B0604020202020204" pitchFamily="34" charset="0"/>
              </a:rPr>
              <a:t>.</a:t>
            </a:r>
          </a:p>
        </p:txBody>
      </p:sp>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l="21944" t="36839" r="24682"/>
          <a:stretch/>
        </p:blipFill>
        <p:spPr>
          <a:xfrm>
            <a:off x="977140" y="1666430"/>
            <a:ext cx="5381627" cy="4218299"/>
          </a:xfrm>
          <a:prstGeom prst="rect">
            <a:avLst/>
          </a:prstGeom>
          <a:ln w="38100">
            <a:solidFill>
              <a:schemeClr val="bg1"/>
            </a:solidFill>
          </a:ln>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51998" y="5003786"/>
            <a:ext cx="628278" cy="649659"/>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7166" y="3574905"/>
            <a:ext cx="434336" cy="681637"/>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41295" y="2174179"/>
            <a:ext cx="434336" cy="681637"/>
          </a:xfrm>
          <a:prstGeom prst="rect">
            <a:avLst/>
          </a:prstGeom>
        </p:spPr>
      </p:pic>
      <p:sp>
        <p:nvSpPr>
          <p:cNvPr id="35" name="Round Same Side Corner Rectangle 34"/>
          <p:cNvSpPr/>
          <p:nvPr/>
        </p:nvSpPr>
        <p:spPr>
          <a:xfrm>
            <a:off x="5257800" y="1426684"/>
            <a:ext cx="967740" cy="630716"/>
          </a:xfrm>
          <a:prstGeom prst="round2SameRect">
            <a:avLst>
              <a:gd name="adj1" fmla="val 0"/>
              <a:gd name="adj2" fmla="val 28304"/>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Show </a:t>
            </a:r>
            <a:br>
              <a:rPr lang="en-GB" sz="1400" dirty="0"/>
            </a:br>
            <a:r>
              <a:rPr lang="en-GB" sz="1400" dirty="0"/>
              <a:t>Answers</a:t>
            </a:r>
          </a:p>
        </p:txBody>
      </p:sp>
    </p:spTree>
    <p:extLst>
      <p:ext uri="{BB962C8B-B14F-4D97-AF65-F5344CB8AC3E}">
        <p14:creationId xmlns:p14="http://schemas.microsoft.com/office/powerpoint/2010/main" val="1519530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27"/>
                                        </p:tgtEl>
                                      </p:cBhvr>
                                    </p:animEffect>
                                    <p:animScale>
                                      <p:cBhvr>
                                        <p:cTn id="10" dur="250" autoRev="1" fill="hold"/>
                                        <p:tgtEl>
                                          <p:spTgt spid="27"/>
                                        </p:tgtEl>
                                      </p:cBhvr>
                                      <p:by x="105000" y="105000"/>
                                    </p:animScale>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28"/>
                                        </p:tgtEl>
                                        <p:attrNameLst>
                                          <p:attrName>r</p:attrName>
                                        </p:attrNameLst>
                                      </p:cBhvr>
                                    </p:animRot>
                                    <p:animRot by="-240000">
                                      <p:cBhvr>
                                        <p:cTn id="16" dur="100" fill="hold">
                                          <p:stCondLst>
                                            <p:cond delay="100"/>
                                          </p:stCondLst>
                                        </p:cTn>
                                        <p:tgtEl>
                                          <p:spTgt spid="28"/>
                                        </p:tgtEl>
                                        <p:attrNameLst>
                                          <p:attrName>r</p:attrName>
                                        </p:attrNameLst>
                                      </p:cBhvr>
                                    </p:animRot>
                                    <p:animRot by="240000">
                                      <p:cBhvr>
                                        <p:cTn id="17" dur="100" fill="hold">
                                          <p:stCondLst>
                                            <p:cond delay="200"/>
                                          </p:stCondLst>
                                        </p:cTn>
                                        <p:tgtEl>
                                          <p:spTgt spid="28"/>
                                        </p:tgtEl>
                                        <p:attrNameLst>
                                          <p:attrName>r</p:attrName>
                                        </p:attrNameLst>
                                      </p:cBhvr>
                                    </p:animRot>
                                    <p:animRot by="-240000">
                                      <p:cBhvr>
                                        <p:cTn id="18" dur="100" fill="hold">
                                          <p:stCondLst>
                                            <p:cond delay="300"/>
                                          </p:stCondLst>
                                        </p:cTn>
                                        <p:tgtEl>
                                          <p:spTgt spid="28"/>
                                        </p:tgtEl>
                                        <p:attrNameLst>
                                          <p:attrName>r</p:attrName>
                                        </p:attrNameLst>
                                      </p:cBhvr>
                                    </p:animRot>
                                    <p:animRot by="120000">
                                      <p:cBhvr>
                                        <p:cTn id="19" dur="100" fill="hold">
                                          <p:stCondLst>
                                            <p:cond delay="400"/>
                                          </p:stCondLst>
                                        </p:cTn>
                                        <p:tgtEl>
                                          <p:spTgt spid="28"/>
                                        </p:tgtEl>
                                        <p:attrNameLst>
                                          <p:attrName>r</p:attrName>
                                        </p:attrNameLst>
                                      </p:cBhvr>
                                    </p:animRot>
                                  </p:childTnLst>
                                </p:cTn>
                              </p:par>
                              <p:par>
                                <p:cTn id="20" presetID="10"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32" presetClass="emph" presetSubtype="0" fill="hold" nodeType="withEffect">
                                  <p:stCondLst>
                                    <p:cond delay="0"/>
                                  </p:stCondLst>
                                  <p:childTnLst>
                                    <p:animRot by="120000">
                                      <p:cBhvr>
                                        <p:cTn id="24" dur="50" fill="hold">
                                          <p:stCondLst>
                                            <p:cond delay="0"/>
                                          </p:stCondLst>
                                        </p:cTn>
                                        <p:tgtEl>
                                          <p:spTgt spid="32"/>
                                        </p:tgtEl>
                                        <p:attrNameLst>
                                          <p:attrName>r</p:attrName>
                                        </p:attrNameLst>
                                      </p:cBhvr>
                                    </p:animRot>
                                    <p:animRot by="-240000">
                                      <p:cBhvr>
                                        <p:cTn id="25" dur="100" fill="hold">
                                          <p:stCondLst>
                                            <p:cond delay="100"/>
                                          </p:stCondLst>
                                        </p:cTn>
                                        <p:tgtEl>
                                          <p:spTgt spid="32"/>
                                        </p:tgtEl>
                                        <p:attrNameLst>
                                          <p:attrName>r</p:attrName>
                                        </p:attrNameLst>
                                      </p:cBhvr>
                                    </p:animRot>
                                    <p:animRot by="240000">
                                      <p:cBhvr>
                                        <p:cTn id="26" dur="100" fill="hold">
                                          <p:stCondLst>
                                            <p:cond delay="200"/>
                                          </p:stCondLst>
                                        </p:cTn>
                                        <p:tgtEl>
                                          <p:spTgt spid="32"/>
                                        </p:tgtEl>
                                        <p:attrNameLst>
                                          <p:attrName>r</p:attrName>
                                        </p:attrNameLst>
                                      </p:cBhvr>
                                    </p:animRot>
                                    <p:animRot by="-240000">
                                      <p:cBhvr>
                                        <p:cTn id="27" dur="100" fill="hold">
                                          <p:stCondLst>
                                            <p:cond delay="300"/>
                                          </p:stCondLst>
                                        </p:cTn>
                                        <p:tgtEl>
                                          <p:spTgt spid="32"/>
                                        </p:tgtEl>
                                        <p:attrNameLst>
                                          <p:attrName>r</p:attrName>
                                        </p:attrNameLst>
                                      </p:cBhvr>
                                    </p:animRot>
                                    <p:animRot by="120000">
                                      <p:cBhvr>
                                        <p:cTn id="28" dur="100" fill="hold">
                                          <p:stCondLst>
                                            <p:cond delay="400"/>
                                          </p:stCondLst>
                                        </p:cTn>
                                        <p:tgtEl>
                                          <p:spTgt spid="32"/>
                                        </p:tgtEl>
                                        <p:attrNameLst>
                                          <p:attrName>r</p:attrName>
                                        </p:attrNameLst>
                                      </p:cBhvr>
                                    </p:animRot>
                                  </p:childTnLst>
                                </p:cTn>
                              </p:par>
                            </p:childTnLst>
                          </p:cTn>
                        </p:par>
                      </p:childTnLst>
                    </p:cTn>
                  </p:par>
                </p:childTnLst>
              </p:cTn>
              <p:nextCondLst>
                <p:cond evt="onClick" delay="0">
                  <p:tgtEl>
                    <p:spTgt spid="3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55648" y="1458335"/>
            <a:ext cx="5824614" cy="4634490"/>
          </a:xfrm>
          <a:prstGeom prst="roundRect">
            <a:avLst>
              <a:gd name="adj" fmla="val 2049"/>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ame Side Corner Rectangle 7"/>
          <p:cNvSpPr/>
          <p:nvPr/>
        </p:nvSpPr>
        <p:spPr>
          <a:xfrm>
            <a:off x="6728579" y="765175"/>
            <a:ext cx="1659770" cy="994306"/>
          </a:xfrm>
          <a:prstGeom prst="round2SameRect">
            <a:avLst>
              <a:gd name="adj1" fmla="val 10651"/>
              <a:gd name="adj2" fmla="val 0"/>
            </a:avLst>
          </a:prstGeom>
          <a:solidFill>
            <a:srgbClr val="4A3682"/>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Which is the </a:t>
            </a:r>
            <a:br>
              <a:rPr lang="en-GB" sz="1600" b="1" dirty="0"/>
            </a:br>
            <a:r>
              <a:rPr lang="en-GB" sz="1600" b="1" dirty="0"/>
              <a:t>matching photograph?</a:t>
            </a:r>
          </a:p>
        </p:txBody>
      </p:sp>
      <p:sp>
        <p:nvSpPr>
          <p:cNvPr id="12" name="Title"/>
          <p:cNvSpPr>
            <a:spLocks noGrp="1"/>
          </p:cNvSpPr>
          <p:nvPr>
            <p:ph type="title"/>
          </p:nvPr>
        </p:nvSpPr>
        <p:spPr>
          <a:xfrm>
            <a:off x="755648" y="765175"/>
            <a:ext cx="5824614" cy="693160"/>
          </a:xfrm>
        </p:spPr>
        <p:txBody>
          <a:bodyPr/>
          <a:lstStyle/>
          <a:p>
            <a:r>
              <a:rPr lang="en-US" sz="3200" dirty="0">
                <a:latin typeface="+mn-lt"/>
              </a:rPr>
              <a:t>Look at this bird’s-eye view.</a:t>
            </a:r>
            <a:endParaRPr lang="en-GB" sz="3200" dirty="0">
              <a:latin typeface="+mn-lt"/>
            </a:endParaRPr>
          </a:p>
        </p:txBody>
      </p:sp>
      <p:sp>
        <p:nvSpPr>
          <p:cNvPr id="17" name="Round Same Side Corner Rectangle 16"/>
          <p:cNvSpPr/>
          <p:nvPr/>
        </p:nvSpPr>
        <p:spPr>
          <a:xfrm rot="10800000">
            <a:off x="6728579" y="1759481"/>
            <a:ext cx="1659770" cy="4333344"/>
          </a:xfrm>
          <a:prstGeom prst="round2SameRect">
            <a:avLst>
              <a:gd name="adj1" fmla="val 0"/>
              <a:gd name="adj2" fmla="val 0"/>
            </a:avLst>
          </a:prstGeom>
          <a:solidFill>
            <a:schemeClr val="bg1"/>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16" name="Rectangle 15"/>
          <p:cNvSpPr/>
          <p:nvPr/>
        </p:nvSpPr>
        <p:spPr>
          <a:xfrm>
            <a:off x="6857708" y="187152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857708" y="327746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8029"/>
          <a:stretch/>
        </p:blipFill>
        <p:spPr>
          <a:xfrm>
            <a:off x="6857705" y="1881959"/>
            <a:ext cx="1418604" cy="1287519"/>
          </a:xfrm>
          <a:prstGeom prst="rect">
            <a:avLst/>
          </a:prstGeom>
        </p:spPr>
      </p:pic>
      <p:sp>
        <p:nvSpPr>
          <p:cNvPr id="20" name="Rectangle 19"/>
          <p:cNvSpPr/>
          <p:nvPr/>
        </p:nvSpPr>
        <p:spPr>
          <a:xfrm>
            <a:off x="6857708" y="4683408"/>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38493"/>
          <a:stretch/>
        </p:blipFill>
        <p:spPr>
          <a:xfrm>
            <a:off x="6865398" y="3276887"/>
            <a:ext cx="1410912" cy="1290713"/>
          </a:xfrm>
          <a:prstGeom prst="rect">
            <a:avLst/>
          </a:prstGeom>
        </p:spPr>
      </p:pic>
      <p:sp>
        <p:nvSpPr>
          <p:cNvPr id="29" name="Teardrop 28"/>
          <p:cNvSpPr/>
          <p:nvPr/>
        </p:nvSpPr>
        <p:spPr>
          <a:xfrm flipH="1">
            <a:off x="6857706" y="1875005"/>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27226"/>
          <a:stretch/>
        </p:blipFill>
        <p:spPr>
          <a:xfrm>
            <a:off x="6865397" y="4690361"/>
            <a:ext cx="1410912" cy="1283461"/>
          </a:xfrm>
          <a:prstGeom prst="rect">
            <a:avLst/>
          </a:prstGeom>
        </p:spPr>
      </p:pic>
      <p:sp>
        <p:nvSpPr>
          <p:cNvPr id="30" name="Teardrop 29"/>
          <p:cNvSpPr/>
          <p:nvPr/>
        </p:nvSpPr>
        <p:spPr>
          <a:xfrm flipH="1">
            <a:off x="6857705" y="3288480"/>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B</a:t>
            </a:r>
          </a:p>
        </p:txBody>
      </p:sp>
      <p:sp>
        <p:nvSpPr>
          <p:cNvPr id="31" name="Teardrop 30"/>
          <p:cNvSpPr/>
          <p:nvPr/>
        </p:nvSpPr>
        <p:spPr>
          <a:xfrm flipH="1">
            <a:off x="6857705" y="4690362"/>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t>
            </a:r>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r="14955"/>
          <a:stretch/>
        </p:blipFill>
        <p:spPr>
          <a:xfrm>
            <a:off x="977141" y="1666430"/>
            <a:ext cx="5381628" cy="4218299"/>
          </a:xfrm>
          <a:prstGeom prst="rect">
            <a:avLst/>
          </a:prstGeom>
          <a:ln w="38100">
            <a:solidFill>
              <a:schemeClr val="bg1"/>
            </a:solidFill>
          </a:ln>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1998" y="3607261"/>
            <a:ext cx="628278" cy="649659"/>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7166" y="2184899"/>
            <a:ext cx="434336" cy="681637"/>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1295" y="4987798"/>
            <a:ext cx="434336" cy="681637"/>
          </a:xfrm>
          <a:prstGeom prst="rect">
            <a:avLst/>
          </a:prstGeom>
        </p:spPr>
      </p:pic>
      <p:sp>
        <p:nvSpPr>
          <p:cNvPr id="32" name="Round Same Side Corner Rectangle 31"/>
          <p:cNvSpPr/>
          <p:nvPr/>
        </p:nvSpPr>
        <p:spPr>
          <a:xfrm>
            <a:off x="5257800" y="1426684"/>
            <a:ext cx="967740" cy="630716"/>
          </a:xfrm>
          <a:prstGeom prst="round2SameRect">
            <a:avLst>
              <a:gd name="adj1" fmla="val 0"/>
              <a:gd name="adj2" fmla="val 28304"/>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Show </a:t>
            </a:r>
            <a:br>
              <a:rPr lang="en-GB" sz="1400" dirty="0"/>
            </a:br>
            <a:r>
              <a:rPr lang="en-GB" sz="1400" dirty="0"/>
              <a:t>Answers</a:t>
            </a:r>
          </a:p>
        </p:txBody>
      </p:sp>
    </p:spTree>
    <p:extLst>
      <p:ext uri="{BB962C8B-B14F-4D97-AF65-F5344CB8AC3E}">
        <p14:creationId xmlns:p14="http://schemas.microsoft.com/office/powerpoint/2010/main" val="1979955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25"/>
                                        </p:tgtEl>
                                      </p:cBhvr>
                                    </p:animEffect>
                                    <p:animScale>
                                      <p:cBhvr>
                                        <p:cTn id="10" dur="250" autoRev="1" fill="hold"/>
                                        <p:tgtEl>
                                          <p:spTgt spid="25"/>
                                        </p:tgtEl>
                                      </p:cBhvr>
                                      <p:by x="105000" y="105000"/>
                                    </p:animScale>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27"/>
                                        </p:tgtEl>
                                        <p:attrNameLst>
                                          <p:attrName>r</p:attrName>
                                        </p:attrNameLst>
                                      </p:cBhvr>
                                    </p:animRot>
                                    <p:animRot by="-240000">
                                      <p:cBhvr>
                                        <p:cTn id="16" dur="100" fill="hold">
                                          <p:stCondLst>
                                            <p:cond delay="100"/>
                                          </p:stCondLst>
                                        </p:cTn>
                                        <p:tgtEl>
                                          <p:spTgt spid="27"/>
                                        </p:tgtEl>
                                        <p:attrNameLst>
                                          <p:attrName>r</p:attrName>
                                        </p:attrNameLst>
                                      </p:cBhvr>
                                    </p:animRot>
                                    <p:animRot by="240000">
                                      <p:cBhvr>
                                        <p:cTn id="17" dur="100" fill="hold">
                                          <p:stCondLst>
                                            <p:cond delay="200"/>
                                          </p:stCondLst>
                                        </p:cTn>
                                        <p:tgtEl>
                                          <p:spTgt spid="27"/>
                                        </p:tgtEl>
                                        <p:attrNameLst>
                                          <p:attrName>r</p:attrName>
                                        </p:attrNameLst>
                                      </p:cBhvr>
                                    </p:animRot>
                                    <p:animRot by="-240000">
                                      <p:cBhvr>
                                        <p:cTn id="18" dur="100" fill="hold">
                                          <p:stCondLst>
                                            <p:cond delay="300"/>
                                          </p:stCondLst>
                                        </p:cTn>
                                        <p:tgtEl>
                                          <p:spTgt spid="27"/>
                                        </p:tgtEl>
                                        <p:attrNameLst>
                                          <p:attrName>r</p:attrName>
                                        </p:attrNameLst>
                                      </p:cBhvr>
                                    </p:animRot>
                                    <p:animRot by="120000">
                                      <p:cBhvr>
                                        <p:cTn id="19" dur="100" fill="hold">
                                          <p:stCondLst>
                                            <p:cond delay="400"/>
                                          </p:stCondLst>
                                        </p:cTn>
                                        <p:tgtEl>
                                          <p:spTgt spid="27"/>
                                        </p:tgtEl>
                                        <p:attrNameLst>
                                          <p:attrName>r</p:attrName>
                                        </p:attrNameLst>
                                      </p:cBhvr>
                                    </p:animRo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32" presetClass="emph" presetSubtype="0" fill="hold" nodeType="withEffect">
                                  <p:stCondLst>
                                    <p:cond delay="0"/>
                                  </p:stCondLst>
                                  <p:childTnLst>
                                    <p:animRot by="120000">
                                      <p:cBhvr>
                                        <p:cTn id="24" dur="50" fill="hold">
                                          <p:stCondLst>
                                            <p:cond delay="0"/>
                                          </p:stCondLst>
                                        </p:cTn>
                                        <p:tgtEl>
                                          <p:spTgt spid="28"/>
                                        </p:tgtEl>
                                        <p:attrNameLst>
                                          <p:attrName>r</p:attrName>
                                        </p:attrNameLst>
                                      </p:cBhvr>
                                    </p:animRot>
                                    <p:animRot by="-240000">
                                      <p:cBhvr>
                                        <p:cTn id="25" dur="100" fill="hold">
                                          <p:stCondLst>
                                            <p:cond delay="100"/>
                                          </p:stCondLst>
                                        </p:cTn>
                                        <p:tgtEl>
                                          <p:spTgt spid="28"/>
                                        </p:tgtEl>
                                        <p:attrNameLst>
                                          <p:attrName>r</p:attrName>
                                        </p:attrNameLst>
                                      </p:cBhvr>
                                    </p:animRot>
                                    <p:animRot by="240000">
                                      <p:cBhvr>
                                        <p:cTn id="26" dur="100" fill="hold">
                                          <p:stCondLst>
                                            <p:cond delay="200"/>
                                          </p:stCondLst>
                                        </p:cTn>
                                        <p:tgtEl>
                                          <p:spTgt spid="28"/>
                                        </p:tgtEl>
                                        <p:attrNameLst>
                                          <p:attrName>r</p:attrName>
                                        </p:attrNameLst>
                                      </p:cBhvr>
                                    </p:animRot>
                                    <p:animRot by="-240000">
                                      <p:cBhvr>
                                        <p:cTn id="27" dur="100" fill="hold">
                                          <p:stCondLst>
                                            <p:cond delay="300"/>
                                          </p:stCondLst>
                                        </p:cTn>
                                        <p:tgtEl>
                                          <p:spTgt spid="28"/>
                                        </p:tgtEl>
                                        <p:attrNameLst>
                                          <p:attrName>r</p:attrName>
                                        </p:attrNameLst>
                                      </p:cBhvr>
                                    </p:animRot>
                                    <p:animRot by="120000">
                                      <p:cBhvr>
                                        <p:cTn id="28" dur="100" fill="hold">
                                          <p:stCondLst>
                                            <p:cond delay="400"/>
                                          </p:stCondLst>
                                        </p:cTn>
                                        <p:tgtEl>
                                          <p:spTgt spid="28"/>
                                        </p:tgtEl>
                                        <p:attrNameLst>
                                          <p:attrName>r</p:attrName>
                                        </p:attrNameLst>
                                      </p:cBhvr>
                                    </p:animRot>
                                  </p:childTnLst>
                                </p:cTn>
                              </p:par>
                            </p:childTnLst>
                          </p:cTn>
                        </p:par>
                      </p:childTnLst>
                    </p:cTn>
                  </p:par>
                </p:childTnLst>
              </p:cTn>
              <p:nextCondLst>
                <p:cond evt="onClick" delay="0">
                  <p:tgtEl>
                    <p:spTgt spid="3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55648" y="1458335"/>
            <a:ext cx="5824614" cy="4634490"/>
          </a:xfrm>
          <a:prstGeom prst="roundRect">
            <a:avLst>
              <a:gd name="adj" fmla="val 2049"/>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 Same Side Corner Rectangle 7"/>
          <p:cNvSpPr/>
          <p:nvPr/>
        </p:nvSpPr>
        <p:spPr>
          <a:xfrm>
            <a:off x="6728579" y="765175"/>
            <a:ext cx="1659770" cy="994306"/>
          </a:xfrm>
          <a:prstGeom prst="round2SameRect">
            <a:avLst>
              <a:gd name="adj1" fmla="val 10651"/>
              <a:gd name="adj2" fmla="val 0"/>
            </a:avLst>
          </a:prstGeom>
          <a:solidFill>
            <a:srgbClr val="4A3682"/>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Which is the </a:t>
            </a:r>
            <a:br>
              <a:rPr lang="en-GB" sz="1600" b="1" dirty="0"/>
            </a:br>
            <a:r>
              <a:rPr lang="en-GB" sz="1600" b="1" dirty="0"/>
              <a:t>matching photograph?</a:t>
            </a:r>
          </a:p>
        </p:txBody>
      </p:sp>
      <p:sp>
        <p:nvSpPr>
          <p:cNvPr id="12" name="Title"/>
          <p:cNvSpPr>
            <a:spLocks noGrp="1"/>
          </p:cNvSpPr>
          <p:nvPr>
            <p:ph type="title"/>
          </p:nvPr>
        </p:nvSpPr>
        <p:spPr>
          <a:xfrm>
            <a:off x="755648" y="765175"/>
            <a:ext cx="5824614" cy="693160"/>
          </a:xfrm>
        </p:spPr>
        <p:txBody>
          <a:bodyPr/>
          <a:lstStyle/>
          <a:p>
            <a:r>
              <a:rPr lang="en-US" sz="3200" dirty="0">
                <a:latin typeface="+mn-lt"/>
              </a:rPr>
              <a:t>Look at this bird’s-eye view.</a:t>
            </a:r>
            <a:endParaRPr lang="en-GB" sz="3200" dirty="0">
              <a:latin typeface="+mn-lt"/>
            </a:endParaRPr>
          </a:p>
        </p:txBody>
      </p:sp>
      <p:sp>
        <p:nvSpPr>
          <p:cNvPr id="17" name="Round Same Side Corner Rectangle 16"/>
          <p:cNvSpPr/>
          <p:nvPr/>
        </p:nvSpPr>
        <p:spPr>
          <a:xfrm rot="10800000">
            <a:off x="6728579" y="1759481"/>
            <a:ext cx="1659770" cy="4333344"/>
          </a:xfrm>
          <a:prstGeom prst="round2SameRect">
            <a:avLst>
              <a:gd name="adj1" fmla="val 0"/>
              <a:gd name="adj2" fmla="val 0"/>
            </a:avLst>
          </a:prstGeom>
          <a:solidFill>
            <a:schemeClr val="bg1"/>
          </a:solidFill>
          <a:ln w="28575">
            <a:solidFill>
              <a:srgbClr val="4A36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p>
        </p:txBody>
      </p:sp>
      <p:sp>
        <p:nvSpPr>
          <p:cNvPr id="16" name="Rectangle 15"/>
          <p:cNvSpPr/>
          <p:nvPr/>
        </p:nvSpPr>
        <p:spPr>
          <a:xfrm>
            <a:off x="6857708" y="187152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6857708" y="3277469"/>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636" r="23377"/>
          <a:stretch/>
        </p:blipFill>
        <p:spPr>
          <a:xfrm>
            <a:off x="6857705" y="1880209"/>
            <a:ext cx="1418604" cy="1292746"/>
          </a:xfrm>
          <a:prstGeom prst="rect">
            <a:avLst/>
          </a:prstGeom>
        </p:spPr>
      </p:pic>
      <p:sp>
        <p:nvSpPr>
          <p:cNvPr id="20" name="Rectangle 19"/>
          <p:cNvSpPr/>
          <p:nvPr/>
        </p:nvSpPr>
        <p:spPr>
          <a:xfrm>
            <a:off x="6857708" y="4683408"/>
            <a:ext cx="1418601" cy="1290415"/>
          </a:xfrm>
          <a:prstGeom prst="rect">
            <a:avLst/>
          </a:prstGeom>
          <a:solidFill>
            <a:srgbClr val="9D9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092" t="2814" r="4879" b="3091"/>
          <a:stretch/>
        </p:blipFill>
        <p:spPr>
          <a:xfrm>
            <a:off x="6857705" y="3266458"/>
            <a:ext cx="1418604" cy="1297947"/>
          </a:xfrm>
          <a:prstGeom prst="rect">
            <a:avLst/>
          </a:prstGeom>
        </p:spPr>
      </p:pic>
      <p:sp>
        <p:nvSpPr>
          <p:cNvPr id="29" name="Teardrop 28"/>
          <p:cNvSpPr/>
          <p:nvPr/>
        </p:nvSpPr>
        <p:spPr>
          <a:xfrm flipH="1">
            <a:off x="6857706" y="1875005"/>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A</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2912" r="22250"/>
          <a:stretch/>
        </p:blipFill>
        <p:spPr>
          <a:xfrm>
            <a:off x="6857705" y="4693841"/>
            <a:ext cx="1418604" cy="1279982"/>
          </a:xfrm>
          <a:prstGeom prst="rect">
            <a:avLst/>
          </a:prstGeom>
        </p:spPr>
      </p:pic>
      <p:sp>
        <p:nvSpPr>
          <p:cNvPr id="30" name="Teardrop 29"/>
          <p:cNvSpPr/>
          <p:nvPr/>
        </p:nvSpPr>
        <p:spPr>
          <a:xfrm flipH="1">
            <a:off x="6857705" y="3288480"/>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B</a:t>
            </a:r>
          </a:p>
        </p:txBody>
      </p:sp>
      <p:sp>
        <p:nvSpPr>
          <p:cNvPr id="31" name="Teardrop 30"/>
          <p:cNvSpPr/>
          <p:nvPr/>
        </p:nvSpPr>
        <p:spPr>
          <a:xfrm flipH="1">
            <a:off x="6857705" y="4690362"/>
            <a:ext cx="341145" cy="341145"/>
          </a:xfrm>
          <a:prstGeom prst="teardrop">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C</a:t>
            </a: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36997" t="31968" r="5199"/>
          <a:stretch/>
        </p:blipFill>
        <p:spPr>
          <a:xfrm>
            <a:off x="982560" y="1666430"/>
            <a:ext cx="5376209" cy="4218299"/>
          </a:xfrm>
          <a:prstGeom prst="rect">
            <a:avLst/>
          </a:prstGeom>
          <a:ln w="38100">
            <a:solidFill>
              <a:schemeClr val="bg1"/>
            </a:solidFill>
          </a:ln>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1998" y="2192207"/>
            <a:ext cx="628278" cy="649659"/>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7166" y="3574905"/>
            <a:ext cx="434336" cy="68163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1295" y="4987798"/>
            <a:ext cx="434336" cy="681637"/>
          </a:xfrm>
          <a:prstGeom prst="rect">
            <a:avLst/>
          </a:prstGeom>
        </p:spPr>
      </p:pic>
      <p:sp>
        <p:nvSpPr>
          <p:cNvPr id="37" name="Round Same Side Corner Rectangle 36"/>
          <p:cNvSpPr/>
          <p:nvPr/>
        </p:nvSpPr>
        <p:spPr>
          <a:xfrm>
            <a:off x="5257800" y="1426684"/>
            <a:ext cx="967740" cy="630716"/>
          </a:xfrm>
          <a:prstGeom prst="round2SameRect">
            <a:avLst>
              <a:gd name="adj1" fmla="val 0"/>
              <a:gd name="adj2" fmla="val 28304"/>
            </a:avLst>
          </a:prstGeom>
          <a:solidFill>
            <a:srgbClr val="643C9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Show </a:t>
            </a:r>
            <a:br>
              <a:rPr lang="en-GB" sz="1400" dirty="0"/>
            </a:br>
            <a:r>
              <a:rPr lang="en-GB" sz="1400" dirty="0"/>
              <a:t>Answers</a:t>
            </a:r>
          </a:p>
        </p:txBody>
      </p:sp>
    </p:spTree>
    <p:extLst>
      <p:ext uri="{BB962C8B-B14F-4D97-AF65-F5344CB8AC3E}">
        <p14:creationId xmlns:p14="http://schemas.microsoft.com/office/powerpoint/2010/main" val="1602987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32"/>
                                        </p:tgtEl>
                                      </p:cBhvr>
                                    </p:animEffect>
                                    <p:animScale>
                                      <p:cBhvr>
                                        <p:cTn id="10" dur="250" autoRev="1" fill="hold"/>
                                        <p:tgtEl>
                                          <p:spTgt spid="32"/>
                                        </p:tgtEl>
                                      </p:cBhvr>
                                      <p:by x="105000" y="105000"/>
                                    </p:animScale>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35"/>
                                        </p:tgtEl>
                                        <p:attrNameLst>
                                          <p:attrName>r</p:attrName>
                                        </p:attrNameLst>
                                      </p:cBhvr>
                                    </p:animRot>
                                    <p:animRot by="-240000">
                                      <p:cBhvr>
                                        <p:cTn id="16" dur="100" fill="hold">
                                          <p:stCondLst>
                                            <p:cond delay="100"/>
                                          </p:stCondLst>
                                        </p:cTn>
                                        <p:tgtEl>
                                          <p:spTgt spid="35"/>
                                        </p:tgtEl>
                                        <p:attrNameLst>
                                          <p:attrName>r</p:attrName>
                                        </p:attrNameLst>
                                      </p:cBhvr>
                                    </p:animRot>
                                    <p:animRot by="240000">
                                      <p:cBhvr>
                                        <p:cTn id="17" dur="100" fill="hold">
                                          <p:stCondLst>
                                            <p:cond delay="200"/>
                                          </p:stCondLst>
                                        </p:cTn>
                                        <p:tgtEl>
                                          <p:spTgt spid="35"/>
                                        </p:tgtEl>
                                        <p:attrNameLst>
                                          <p:attrName>r</p:attrName>
                                        </p:attrNameLst>
                                      </p:cBhvr>
                                    </p:animRot>
                                    <p:animRot by="-240000">
                                      <p:cBhvr>
                                        <p:cTn id="18" dur="100" fill="hold">
                                          <p:stCondLst>
                                            <p:cond delay="300"/>
                                          </p:stCondLst>
                                        </p:cTn>
                                        <p:tgtEl>
                                          <p:spTgt spid="35"/>
                                        </p:tgtEl>
                                        <p:attrNameLst>
                                          <p:attrName>r</p:attrName>
                                        </p:attrNameLst>
                                      </p:cBhvr>
                                    </p:animRot>
                                    <p:animRot by="120000">
                                      <p:cBhvr>
                                        <p:cTn id="19" dur="100" fill="hold">
                                          <p:stCondLst>
                                            <p:cond delay="400"/>
                                          </p:stCondLst>
                                        </p:cTn>
                                        <p:tgtEl>
                                          <p:spTgt spid="35"/>
                                        </p:tgtEl>
                                        <p:attrNameLst>
                                          <p:attrName>r</p:attrName>
                                        </p:attrNameLst>
                                      </p:cBhvr>
                                    </p:animRo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32" presetClass="emph" presetSubtype="0" fill="hold" nodeType="withEffect">
                                  <p:stCondLst>
                                    <p:cond delay="0"/>
                                  </p:stCondLst>
                                  <p:childTnLst>
                                    <p:animRot by="120000">
                                      <p:cBhvr>
                                        <p:cTn id="24" dur="50" fill="hold">
                                          <p:stCondLst>
                                            <p:cond delay="0"/>
                                          </p:stCondLst>
                                        </p:cTn>
                                        <p:tgtEl>
                                          <p:spTgt spid="36"/>
                                        </p:tgtEl>
                                        <p:attrNameLst>
                                          <p:attrName>r</p:attrName>
                                        </p:attrNameLst>
                                      </p:cBhvr>
                                    </p:animRot>
                                    <p:animRot by="-240000">
                                      <p:cBhvr>
                                        <p:cTn id="25" dur="100" fill="hold">
                                          <p:stCondLst>
                                            <p:cond delay="100"/>
                                          </p:stCondLst>
                                        </p:cTn>
                                        <p:tgtEl>
                                          <p:spTgt spid="36"/>
                                        </p:tgtEl>
                                        <p:attrNameLst>
                                          <p:attrName>r</p:attrName>
                                        </p:attrNameLst>
                                      </p:cBhvr>
                                    </p:animRot>
                                    <p:animRot by="240000">
                                      <p:cBhvr>
                                        <p:cTn id="26" dur="100" fill="hold">
                                          <p:stCondLst>
                                            <p:cond delay="200"/>
                                          </p:stCondLst>
                                        </p:cTn>
                                        <p:tgtEl>
                                          <p:spTgt spid="36"/>
                                        </p:tgtEl>
                                        <p:attrNameLst>
                                          <p:attrName>r</p:attrName>
                                        </p:attrNameLst>
                                      </p:cBhvr>
                                    </p:animRot>
                                    <p:animRot by="-240000">
                                      <p:cBhvr>
                                        <p:cTn id="27" dur="100" fill="hold">
                                          <p:stCondLst>
                                            <p:cond delay="300"/>
                                          </p:stCondLst>
                                        </p:cTn>
                                        <p:tgtEl>
                                          <p:spTgt spid="36"/>
                                        </p:tgtEl>
                                        <p:attrNameLst>
                                          <p:attrName>r</p:attrName>
                                        </p:attrNameLst>
                                      </p:cBhvr>
                                    </p:animRot>
                                    <p:animRot by="120000">
                                      <p:cBhvr>
                                        <p:cTn id="28"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37"/>
                  </p:tgtEl>
                </p:cond>
              </p:nextCondLst>
            </p:seq>
          </p:childTnLst>
        </p:cTn>
      </p:par>
    </p:tn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118</TotalTime>
  <Words>137</Words>
  <Application>Microsoft Office PowerPoint</Application>
  <PresentationFormat>On-screen Show (4:3)</PresentationFormat>
  <Paragraphs>50</Paragraphs>
  <Slides>10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Roboto</vt:lpstr>
      <vt:lpstr>Calibri</vt:lpstr>
      <vt:lpstr>Twinkl</vt:lpstr>
      <vt:lpstr>Slide Layouts</vt:lpstr>
      <vt:lpstr>Disclaimers/Guidance</vt:lpstr>
      <vt:lpstr>PowerPoint Presentation</vt:lpstr>
      <vt:lpstr>Look at this bird’s-eye view.</vt:lpstr>
      <vt:lpstr>Look at this bird’s-eye view.</vt:lpstr>
      <vt:lpstr>Look at this bird’s-eye view.</vt:lpstr>
      <vt:lpstr>Look at this bird’s-eye view.</vt:lpstr>
      <vt:lpstr>Look at this bird’s-eye view.</vt:lpstr>
      <vt:lpstr>Look at this bird’s-eye view.</vt:lpstr>
      <vt:lpstr>Look at this bird’s-eye view.</vt:lpstr>
      <vt:lpstr>Look at this bird’s-eye 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Keenan Whitham</dc:creator>
  <cp:lastModifiedBy>Keenan Whitham</cp:lastModifiedBy>
  <cp:revision>15</cp:revision>
  <dcterms:created xsi:type="dcterms:W3CDTF">2022-07-08T06:49:47Z</dcterms:created>
  <dcterms:modified xsi:type="dcterms:W3CDTF">2022-07-12T06:36:21Z</dcterms:modified>
</cp:coreProperties>
</file>